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7"/>
  </p:notesMasterIdLst>
  <p:handoutMasterIdLst>
    <p:handoutMasterId r:id="rId28"/>
  </p:handoutMasterIdLst>
  <p:sldIdLst>
    <p:sldId id="256" r:id="rId3"/>
    <p:sldId id="258" r:id="rId4"/>
    <p:sldId id="259" r:id="rId5"/>
    <p:sldId id="261" r:id="rId6"/>
    <p:sldId id="262" r:id="rId7"/>
    <p:sldId id="263" r:id="rId8"/>
    <p:sldId id="280" r:id="rId9"/>
    <p:sldId id="281" r:id="rId10"/>
    <p:sldId id="282" r:id="rId11"/>
    <p:sldId id="283" r:id="rId12"/>
    <p:sldId id="284" r:id="rId13"/>
    <p:sldId id="269" r:id="rId14"/>
    <p:sldId id="285" r:id="rId15"/>
    <p:sldId id="286" r:id="rId16"/>
    <p:sldId id="288" r:id="rId17"/>
    <p:sldId id="287" r:id="rId18"/>
    <p:sldId id="274" r:id="rId19"/>
    <p:sldId id="289" r:id="rId20"/>
    <p:sldId id="290" r:id="rId21"/>
    <p:sldId id="291" r:id="rId22"/>
    <p:sldId id="292" r:id="rId23"/>
    <p:sldId id="293" r:id="rId24"/>
    <p:sldId id="295" r:id="rId25"/>
    <p:sldId id="294" r:id="rId26"/>
  </p:sldIdLst>
  <p:sldSz cx="9144000" cy="5143500" type="screen16x9"/>
  <p:notesSz cx="7019925" cy="9305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sa Mason" initials="LM" lastIdx="4" clrIdx="0"/>
  <p:cmAuthor id="1" name="Nikola Djokovic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44C7F"/>
    <a:srgbClr val="4AA046"/>
    <a:srgbClr val="F7B334"/>
    <a:srgbClr val="EF9C00"/>
    <a:srgbClr val="1A8ADB"/>
    <a:srgbClr val="1DA4FF"/>
    <a:srgbClr val="25A1D5"/>
    <a:srgbClr val="31B95A"/>
    <a:srgbClr val="40B92E"/>
    <a:srgbClr val="008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9" autoAdjust="0"/>
    <p:restoredTop sz="94660"/>
  </p:normalViewPr>
  <p:slideViewPr>
    <p:cSldViewPr snapToGrid="0" snapToObjects="1">
      <p:cViewPr>
        <p:scale>
          <a:sx n="130" d="100"/>
          <a:sy n="130" d="100"/>
        </p:scale>
        <p:origin x="-832" y="-4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commentAuthors" Target="commentAuthors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E46DA-01C9-4FA8-8F5E-D34C902FA570}" type="datetimeFigureOut">
              <a:rPr lang="en-US" smtClean="0"/>
              <a:pPr/>
              <a:t>10/28/13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17330-C34F-4D05-B93F-206F3D80BC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55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E9C14949-7CAC-D145-8788-C5FB7468A7F1}" type="datetimeFigureOut">
              <a:rPr lang="en-US" smtClean="0"/>
              <a:pPr/>
              <a:t>10/28/13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3950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9BB522D2-5FC2-5940-B17D-D6B87FE02C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13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522D2-5FC2-5940-B17D-D6B87FE02CE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97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94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93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92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229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986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1362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25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30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42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815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ECC898-8E13-3447-B66C-0560ADD1C7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63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9036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97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530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Relationship Id="rId3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jpeg"/><Relationship Id="rId9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465" y="2019300"/>
            <a:ext cx="4977896" cy="109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86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62383" y="434752"/>
            <a:ext cx="6281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>
                <a:solidFill>
                  <a:srgbClr val="262626"/>
                </a:solidFill>
                <a:latin typeface="Arial"/>
                <a:cs typeface="Arial"/>
              </a:rPr>
              <a:t>Crestron </a:t>
            </a:r>
            <a:r>
              <a:rPr lang="en-US" sz="2400" dirty="0">
                <a:solidFill>
                  <a:srgbClr val="262626"/>
                </a:solidFill>
                <a:latin typeface="Arial"/>
                <a:cs typeface="Arial"/>
              </a:rPr>
              <a:t>Fusion RV: </a:t>
            </a:r>
            <a:r>
              <a:rPr lang="en-US" sz="2400" dirty="0" smtClean="0">
                <a:solidFill>
                  <a:srgbClr val="262626"/>
                </a:solidFill>
                <a:latin typeface="Arial"/>
                <a:cs typeface="Arial"/>
              </a:rPr>
              <a:t>Capture</a:t>
            </a:r>
            <a:endParaRPr lang="en-US" sz="2400" dirty="0">
              <a:solidFill>
                <a:srgbClr val="262626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62383" y="1152770"/>
            <a:ext cx="6807253" cy="48846"/>
          </a:xfrm>
          <a:prstGeom prst="rect">
            <a:avLst/>
          </a:prstGeom>
          <a:solidFill>
            <a:srgbClr val="F7B3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871216" y="1307592"/>
            <a:ext cx="6272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/>
              <a:buChar char="•"/>
            </a:pP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Workflow engine for Crestron CaptureLiveHD</a:t>
            </a:r>
            <a:r>
              <a:rPr lang="en-US" sz="1400" baseline="30000" dirty="0" smtClean="0">
                <a:solidFill>
                  <a:srgbClr val="262626"/>
                </a:solidFill>
                <a:latin typeface="Arial"/>
                <a:cs typeface="Arial"/>
              </a:rPr>
              <a:t>™</a:t>
            </a: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262626"/>
                </a:solidFill>
                <a:latin typeface="Arial"/>
                <a:cs typeface="Arial"/>
              </a:rPr>
              <a:t>- </a:t>
            </a: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provides seamless automated solution for full-motion HD recording and online distribution of classes, meetings, and presentations</a:t>
            </a:r>
          </a:p>
        </p:txBody>
      </p:sp>
      <p:pic>
        <p:nvPicPr>
          <p:cNvPr id="4" name="Picture 3" descr="capture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54" y="340438"/>
            <a:ext cx="2940538" cy="3191560"/>
          </a:xfrm>
          <a:prstGeom prst="rect">
            <a:avLst/>
          </a:prstGeom>
        </p:spPr>
      </p:pic>
      <p:pic>
        <p:nvPicPr>
          <p:cNvPr id="3" name="Picture 2" descr="capture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1693" y="2697448"/>
            <a:ext cx="2921000" cy="207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432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62383" y="434752"/>
            <a:ext cx="6281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>
                <a:solidFill>
                  <a:srgbClr val="262626"/>
                </a:solidFill>
                <a:latin typeface="Arial"/>
                <a:cs typeface="Arial"/>
              </a:rPr>
              <a:t>Crestron </a:t>
            </a:r>
            <a:r>
              <a:rPr lang="en-US" sz="2400" dirty="0">
                <a:solidFill>
                  <a:srgbClr val="262626"/>
                </a:solidFill>
                <a:latin typeface="Arial"/>
                <a:cs typeface="Arial"/>
              </a:rPr>
              <a:t>Fusion RV: Broadcast Messaging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862383" y="1152770"/>
            <a:ext cx="6807253" cy="48846"/>
          </a:xfrm>
          <a:prstGeom prst="rect">
            <a:avLst/>
          </a:prstGeom>
          <a:solidFill>
            <a:srgbClr val="F7B3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871216" y="1307592"/>
            <a:ext cx="627278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lvl="1" indent="-225425">
              <a:buFont typeface="Arial"/>
              <a:buChar char="•"/>
            </a:pP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Provides platform to increase emergency preparedness</a:t>
            </a:r>
          </a:p>
          <a:p>
            <a:pPr marL="225425" lvl="1" indent="-225425">
              <a:buFont typeface="Arial"/>
              <a:buChar char="•"/>
            </a:pP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Create and store custom, room-by-room instructions, </a:t>
            </a:r>
            <a:r>
              <a:rPr lang="en-US" dirty="0" smtClean="0">
                <a:solidFill>
                  <a:srgbClr val="262626"/>
                </a:solidFill>
                <a:latin typeface="Arial"/>
                <a:cs typeface="Arial"/>
              </a:rPr>
              <a:t>and safety </a:t>
            </a: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protocols before critical situations arise</a:t>
            </a:r>
          </a:p>
          <a:p>
            <a:pPr marL="225425" lvl="1" indent="-225425">
              <a:buFont typeface="Arial"/>
              <a:buChar char="•"/>
            </a:pPr>
            <a:r>
              <a:rPr lang="en-US" dirty="0" smtClean="0">
                <a:solidFill>
                  <a:srgbClr val="262626"/>
                </a:solidFill>
                <a:latin typeface="Arial"/>
                <a:cs typeface="Arial"/>
              </a:rPr>
              <a:t>In </a:t>
            </a: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an emergency, broadcast messages will automatically override presentation content on Crestron Connected</a:t>
            </a:r>
            <a:r>
              <a:rPr lang="en-US" baseline="30000" dirty="0">
                <a:solidFill>
                  <a:srgbClr val="262626"/>
                </a:solidFill>
                <a:latin typeface="Arial"/>
                <a:cs typeface="Arial"/>
              </a:rPr>
              <a:t>™</a:t>
            </a: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 displays and Crestron scheduling touch screens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0076" y="0"/>
            <a:ext cx="3087077" cy="268448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234462" y="4918808"/>
            <a:ext cx="5314461" cy="224692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737" y="2455937"/>
            <a:ext cx="2643403" cy="275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74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952458"/>
            <a:ext cx="9144000" cy="1875692"/>
          </a:xfrm>
          <a:prstGeom prst="rect">
            <a:avLst/>
          </a:prstGeom>
          <a:solidFill>
            <a:srgbClr val="4AA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168" y="264083"/>
            <a:ext cx="4837617" cy="7345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6308" y="1014731"/>
            <a:ext cx="89876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lvl="1" indent="-225425">
              <a:buFont typeface="Arial"/>
              <a:buChar char="•"/>
            </a:pPr>
            <a:r>
              <a:rPr lang="en-US" dirty="0" smtClean="0">
                <a:solidFill>
                  <a:srgbClr val="262626"/>
                </a:solidFill>
                <a:latin typeface="Arial"/>
                <a:cs typeface="Arial"/>
              </a:rPr>
              <a:t>Complete, </a:t>
            </a: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enterprise-wide energy management software solution for any size organization</a:t>
            </a:r>
            <a:endParaRPr lang="en-US" sz="1600" dirty="0">
              <a:solidFill>
                <a:srgbClr val="262626"/>
              </a:solidFill>
              <a:latin typeface="Arial"/>
              <a:cs typeface="Arial"/>
            </a:endParaRPr>
          </a:p>
          <a:p>
            <a:pPr marL="225425" lvl="1" indent="-225425">
              <a:buFont typeface="Arial"/>
              <a:buChar char="•"/>
            </a:pP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Enables you to monitor, measure, manage, and control lighting, HVAC systems, and energy usage in every room and area</a:t>
            </a:r>
            <a:endParaRPr lang="en-US" sz="1600" dirty="0">
              <a:solidFill>
                <a:srgbClr val="262626"/>
              </a:solidFill>
              <a:latin typeface="Arial"/>
              <a:cs typeface="Arial"/>
            </a:endParaRPr>
          </a:p>
          <a:p>
            <a:pPr marL="225425" lvl="1" indent="-225425">
              <a:buFont typeface="Arial"/>
              <a:buChar char="•"/>
            </a:pPr>
            <a:r>
              <a:rPr lang="en-US" dirty="0" smtClean="0">
                <a:solidFill>
                  <a:srgbClr val="262626"/>
                </a:solidFill>
                <a:latin typeface="Arial"/>
                <a:cs typeface="Arial"/>
              </a:rPr>
              <a:t>Enables </a:t>
            </a: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you to easily analyze energy consumption and manage your </a:t>
            </a:r>
            <a:r>
              <a:rPr lang="en-US" dirty="0" smtClean="0">
                <a:solidFill>
                  <a:srgbClr val="262626"/>
                </a:solidFill>
                <a:latin typeface="Arial"/>
                <a:cs typeface="Arial"/>
              </a:rPr>
              <a:t>facility</a:t>
            </a:r>
            <a:endParaRPr lang="en-US" sz="1400" dirty="0">
              <a:solidFill>
                <a:srgbClr val="262626"/>
              </a:solidFill>
              <a:latin typeface="Arial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8013" y="2492059"/>
            <a:ext cx="4046151" cy="268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687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62383" y="288213"/>
            <a:ext cx="628161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262626"/>
                </a:solidFill>
                <a:latin typeface="Arial"/>
                <a:cs typeface="Arial"/>
              </a:rPr>
              <a:t>Crestron Fusion EM: Monitor renewable and </a:t>
            </a:r>
          </a:p>
          <a:p>
            <a:r>
              <a:rPr lang="en-US" sz="2400" dirty="0" smtClean="0">
                <a:solidFill>
                  <a:srgbClr val="262626"/>
                </a:solidFill>
                <a:latin typeface="Arial"/>
                <a:cs typeface="Arial"/>
              </a:rPr>
              <a:t>sustainable </a:t>
            </a:r>
            <a:r>
              <a:rPr lang="en-US" sz="2400" dirty="0">
                <a:solidFill>
                  <a:srgbClr val="262626"/>
                </a:solidFill>
                <a:latin typeface="Arial"/>
                <a:cs typeface="Arial"/>
              </a:rPr>
              <a:t>energy resources</a:t>
            </a:r>
          </a:p>
          <a:p>
            <a:pPr lvl="0"/>
            <a:endParaRPr lang="en-US" sz="2400" dirty="0">
              <a:solidFill>
                <a:srgbClr val="262626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62383" y="1152770"/>
            <a:ext cx="6807253" cy="48846"/>
          </a:xfrm>
          <a:prstGeom prst="rect">
            <a:avLst/>
          </a:prstGeom>
          <a:solidFill>
            <a:srgbClr val="4AA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871216" y="1307592"/>
            <a:ext cx="6272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lvl="1" indent="-225425">
              <a:buFont typeface="Arial"/>
              <a:buChar char="•"/>
            </a:pP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Empowers you to make informed energy decisions</a:t>
            </a:r>
          </a:p>
          <a:p>
            <a:pPr marL="225425" lvl="1" indent="-225425">
              <a:buFont typeface="Arial"/>
              <a:buChar char="•"/>
            </a:pP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Track all energy usage and sources using charts and graphs that show real-time and historical consumption </a:t>
            </a:r>
          </a:p>
          <a:p>
            <a:pPr marL="225425" lvl="1" indent="-225425">
              <a:buFont typeface="Arial"/>
              <a:buChar char="•"/>
            </a:pP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Can qualify for </a:t>
            </a:r>
            <a:r>
              <a:rPr lang="en-US" dirty="0" smtClean="0">
                <a:solidFill>
                  <a:srgbClr val="262626"/>
                </a:solidFill>
                <a:latin typeface="Arial"/>
                <a:cs typeface="Arial"/>
              </a:rPr>
              <a:t>sustainability credits</a:t>
            </a:r>
            <a:endParaRPr lang="en-US" dirty="0">
              <a:solidFill>
                <a:srgbClr val="262626"/>
              </a:solidFill>
              <a:latin typeface="Arial"/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2403" y="288213"/>
            <a:ext cx="3039404" cy="240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99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62383" y="561751"/>
            <a:ext cx="6281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solidFill>
                  <a:srgbClr val="262626"/>
                </a:solidFill>
                <a:latin typeface="Arial"/>
                <a:cs typeface="Arial"/>
              </a:rPr>
              <a:t>Crestron Fusion EM: Automation</a:t>
            </a:r>
          </a:p>
          <a:p>
            <a:pPr lvl="0"/>
            <a:endParaRPr lang="en-US" sz="2400" dirty="0">
              <a:solidFill>
                <a:srgbClr val="262626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71216" y="1307592"/>
            <a:ext cx="627278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/>
              <a:buChar char="•"/>
            </a:pP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Reduces energy consumption by automatically turning off lights and reducing HVAC use in unoccupied spaces</a:t>
            </a:r>
          </a:p>
          <a:p>
            <a:pPr marL="285750" lvl="1" indent="-285750">
              <a:buFont typeface="Arial"/>
              <a:buChar char="•"/>
            </a:pP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Prepares rooms for </a:t>
            </a:r>
            <a:r>
              <a:rPr lang="en-US" dirty="0" smtClean="0">
                <a:solidFill>
                  <a:srgbClr val="262626"/>
                </a:solidFill>
                <a:latin typeface="Arial"/>
                <a:cs typeface="Arial"/>
              </a:rPr>
              <a:t>meetings </a:t>
            </a: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so they’re comfortable and ready </a:t>
            </a:r>
            <a:r>
              <a:rPr lang="en-US" dirty="0" smtClean="0">
                <a:solidFill>
                  <a:srgbClr val="262626"/>
                </a:solidFill>
                <a:latin typeface="Arial"/>
                <a:cs typeface="Arial"/>
              </a:rPr>
              <a:t>for business</a:t>
            </a:r>
            <a:endParaRPr lang="en-US" dirty="0">
              <a:solidFill>
                <a:srgbClr val="262626"/>
              </a:solidFill>
              <a:latin typeface="Arial"/>
              <a:cs typeface="Arial"/>
            </a:endParaRPr>
          </a:p>
          <a:p>
            <a:pPr marL="285750" lvl="1" indent="-285750">
              <a:buFont typeface="Arial"/>
              <a:buChar char="•"/>
            </a:pP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If meetings are cancelled or occupancy is undetected, rooms return to </a:t>
            </a:r>
            <a:r>
              <a:rPr lang="en-US" dirty="0" smtClean="0">
                <a:solidFill>
                  <a:srgbClr val="262626"/>
                </a:solidFill>
                <a:latin typeface="Arial"/>
                <a:cs typeface="Arial"/>
              </a:rPr>
              <a:t>vacant </a:t>
            </a: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state settings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7993" y="0"/>
            <a:ext cx="3224993" cy="21086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76" y="2240533"/>
            <a:ext cx="2732876" cy="201396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862383" y="1152770"/>
            <a:ext cx="6807253" cy="48846"/>
          </a:xfrm>
          <a:prstGeom prst="rect">
            <a:avLst/>
          </a:prstGeom>
          <a:solidFill>
            <a:srgbClr val="4AA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78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45757" y="597024"/>
            <a:ext cx="3312757" cy="26118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62383" y="561751"/>
            <a:ext cx="6281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solidFill>
                  <a:srgbClr val="262626"/>
                </a:solidFill>
                <a:latin typeface="Arial"/>
                <a:cs typeface="Arial"/>
              </a:rPr>
              <a:t>Crestron Fusion EM: Manage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71216" y="1307592"/>
            <a:ext cx="6272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lvl="1" indent="-225425">
              <a:buFont typeface="Arial"/>
              <a:buChar char="•"/>
            </a:pPr>
            <a:r>
              <a:rPr lang="en-US" dirty="0" smtClean="0">
                <a:solidFill>
                  <a:srgbClr val="262626"/>
                </a:solidFill>
                <a:latin typeface="Arial"/>
                <a:cs typeface="Arial"/>
              </a:rPr>
              <a:t>Track </a:t>
            </a: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carbon footprint and </a:t>
            </a:r>
            <a:r>
              <a:rPr lang="en-US" dirty="0" smtClean="0">
                <a:solidFill>
                  <a:srgbClr val="262626"/>
                </a:solidFill>
                <a:latin typeface="Arial"/>
                <a:cs typeface="Arial"/>
              </a:rPr>
              <a:t>analyze </a:t>
            </a: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lighting loads</a:t>
            </a:r>
          </a:p>
          <a:p>
            <a:pPr marL="225425" lvl="1" indent="-225425">
              <a:buFont typeface="Arial"/>
              <a:buChar char="•"/>
            </a:pP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View bar graphs showing real-time and historical energy consumption</a:t>
            </a:r>
          </a:p>
          <a:p>
            <a:pPr marL="225425" lvl="1" indent="-225425">
              <a:buFont typeface="Arial"/>
              <a:buChar char="•"/>
            </a:pP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Data collection and reporting enable </a:t>
            </a:r>
            <a:r>
              <a:rPr lang="en-US" dirty="0" smtClean="0">
                <a:solidFill>
                  <a:srgbClr val="262626"/>
                </a:solidFill>
                <a:latin typeface="Arial"/>
                <a:cs typeface="Arial"/>
              </a:rPr>
              <a:t>intelligent, </a:t>
            </a: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/>
            </a:r>
            <a:br>
              <a:rPr lang="en-US" dirty="0">
                <a:solidFill>
                  <a:srgbClr val="262626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rgbClr val="262626"/>
                </a:solidFill>
                <a:latin typeface="Arial"/>
                <a:cs typeface="Arial"/>
              </a:rPr>
              <a:t>data</a:t>
            </a: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-driven planning and forecasting decisions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62383" y="1152770"/>
            <a:ext cx="6807253" cy="48846"/>
          </a:xfrm>
          <a:prstGeom prst="rect">
            <a:avLst/>
          </a:prstGeom>
          <a:solidFill>
            <a:srgbClr val="4AA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523" y="2688636"/>
            <a:ext cx="2637693" cy="246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545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62383" y="561751"/>
            <a:ext cx="6281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Crestron Fusion EM: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Control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lvl="0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71216" y="1307592"/>
            <a:ext cx="62727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/>
              <a:buChar char="•"/>
            </a:pP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Anticipate events and tailor rooms based on patterns of usage</a:t>
            </a:r>
          </a:p>
          <a:p>
            <a:pPr marL="285750" lvl="1" indent="-285750">
              <a:buFont typeface="Arial"/>
              <a:buChar char="•"/>
            </a:pP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Easily change and schedule temperature set points, lighting levels, and demand response settings</a:t>
            </a:r>
          </a:p>
          <a:p>
            <a:pPr marL="285750" lvl="1" indent="-285750">
              <a:buFont typeface="Arial"/>
              <a:buChar char="•"/>
            </a:pP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Quickly and easily </a:t>
            </a:r>
            <a:r>
              <a:rPr lang="en-US" dirty="0" smtClean="0">
                <a:solidFill>
                  <a:srgbClr val="262626"/>
                </a:solidFill>
                <a:latin typeface="Arial"/>
                <a:cs typeface="Arial"/>
              </a:rPr>
              <a:t>pinpoint </a:t>
            </a: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specific sources of waste in real-time and take immediate </a:t>
            </a:r>
            <a:r>
              <a:rPr lang="en-US" dirty="0" smtClean="0">
                <a:solidFill>
                  <a:srgbClr val="262626"/>
                </a:solidFill>
                <a:latin typeface="Arial"/>
                <a:cs typeface="Arial"/>
              </a:rPr>
              <a:t>action</a:t>
            </a:r>
          </a:p>
          <a:p>
            <a:pPr marL="285750" lvl="1" indent="-285750">
              <a:buFont typeface="Arial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Centrally-manage building </a:t>
            </a:r>
            <a:r>
              <a:rPr lang="en-US" dirty="0">
                <a:latin typeface="Arial" pitchFamily="34" charset="0"/>
                <a:cs typeface="Arial" pitchFamily="34" charset="0"/>
              </a:rPr>
              <a:t>time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clock event scheduler</a:t>
            </a:r>
            <a:endParaRPr lang="en-US" dirty="0">
              <a:solidFill>
                <a:srgbClr val="26262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62383" y="1152770"/>
            <a:ext cx="6807253" cy="48846"/>
          </a:xfrm>
          <a:prstGeom prst="rect">
            <a:avLst/>
          </a:prstGeom>
          <a:solidFill>
            <a:srgbClr val="4AA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6309" y="561751"/>
            <a:ext cx="2823309" cy="26470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1242" y="3497386"/>
            <a:ext cx="2799948" cy="154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62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952458"/>
            <a:ext cx="9144000" cy="1875692"/>
          </a:xfrm>
          <a:prstGeom prst="rect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0538" y="1240668"/>
            <a:ext cx="84210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lvl="1" indent="-225425">
              <a:buFont typeface="Arial"/>
              <a:buChar char="•"/>
            </a:pP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Integrates with popular management platforms</a:t>
            </a:r>
          </a:p>
          <a:p>
            <a:pPr marL="225425" lvl="1" indent="-225425">
              <a:buFont typeface="Arial"/>
              <a:buChar char="•"/>
            </a:pP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Customize settings</a:t>
            </a:r>
          </a:p>
          <a:p>
            <a:pPr marL="225425" lvl="1" indent="-225425">
              <a:buFont typeface="Arial"/>
              <a:buChar char="•"/>
            </a:pP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Receive instant alerts</a:t>
            </a:r>
          </a:p>
          <a:p>
            <a:pPr marL="225425" lvl="1" indent="-225425">
              <a:buFont typeface="Arial"/>
              <a:buChar char="•"/>
            </a:pP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Track and report usage</a:t>
            </a:r>
          </a:p>
          <a:p>
            <a:pPr marL="225425" lvl="1" indent="-225425">
              <a:buFont typeface="Arial"/>
              <a:buChar char="•"/>
            </a:pP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Maximize productivity, </a:t>
            </a:r>
            <a:r>
              <a:rPr lang="en-US" dirty="0" smtClean="0">
                <a:solidFill>
                  <a:srgbClr val="262626"/>
                </a:solidFill>
                <a:latin typeface="Arial"/>
                <a:cs typeface="Arial"/>
              </a:rPr>
              <a:t>efficiency, </a:t>
            </a: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and cost </a:t>
            </a:r>
            <a:r>
              <a:rPr lang="en-US" dirty="0" smtClean="0">
                <a:solidFill>
                  <a:srgbClr val="262626"/>
                </a:solidFill>
                <a:latin typeface="Arial"/>
                <a:cs typeface="Arial"/>
              </a:rPr>
              <a:t>savings</a:t>
            </a:r>
            <a:endParaRPr lang="en-US" dirty="0">
              <a:solidFill>
                <a:srgbClr val="262626"/>
              </a:solidFill>
              <a:latin typeface="Arial"/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2512" y="3038777"/>
            <a:ext cx="2613101" cy="18946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9921" y="2610321"/>
            <a:ext cx="2295651" cy="24452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576" y="319887"/>
            <a:ext cx="3126849" cy="68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666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62383" y="181525"/>
            <a:ext cx="6281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solidFill>
                  <a:srgbClr val="262626"/>
                </a:solidFill>
                <a:latin typeface="Arial"/>
                <a:cs typeface="Arial"/>
              </a:rPr>
              <a:t>Crestron Fusion Enterprise </a:t>
            </a:r>
            <a:r>
              <a:rPr lang="en-US" sz="2400" dirty="0" smtClean="0">
                <a:solidFill>
                  <a:srgbClr val="262626"/>
                </a:solidFill>
                <a:latin typeface="Arial"/>
                <a:cs typeface="Arial"/>
              </a:rPr>
              <a:t/>
            </a:r>
            <a:br>
              <a:rPr lang="en-US" sz="2400" dirty="0" smtClean="0">
                <a:solidFill>
                  <a:srgbClr val="262626"/>
                </a:solidFill>
                <a:latin typeface="Arial"/>
                <a:cs typeface="Arial"/>
              </a:rPr>
            </a:br>
            <a:r>
              <a:rPr lang="en-US" sz="2400" dirty="0" smtClean="0">
                <a:solidFill>
                  <a:srgbClr val="262626"/>
                </a:solidFill>
                <a:latin typeface="Arial"/>
                <a:cs typeface="Arial"/>
              </a:rPr>
              <a:t>Management </a:t>
            </a:r>
            <a:r>
              <a:rPr lang="en-US" sz="2400" dirty="0">
                <a:solidFill>
                  <a:srgbClr val="262626"/>
                </a:solidFill>
                <a:latin typeface="Arial"/>
                <a:cs typeface="Arial"/>
              </a:rPr>
              <a:t>Platform: Alerts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71216" y="1307592"/>
            <a:ext cx="627278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/>
              <a:buChar char="•"/>
            </a:pP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Receive instant alert notifications on any </a:t>
            </a:r>
            <a:r>
              <a:rPr lang="en-US" dirty="0" smtClean="0">
                <a:solidFill>
                  <a:srgbClr val="262626"/>
                </a:solidFill>
                <a:latin typeface="Arial"/>
                <a:cs typeface="Arial"/>
              </a:rPr>
              <a:t>Web-enabled </a:t>
            </a: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computer, mobile device, or touch screen when issues arise</a:t>
            </a:r>
          </a:p>
          <a:p>
            <a:pPr marL="285750" lvl="1" indent="-285750">
              <a:buFont typeface="Arial"/>
              <a:buChar char="•"/>
            </a:pP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Resolve issues before anyone even notices</a:t>
            </a:r>
          </a:p>
          <a:p>
            <a:pPr marL="285750" lvl="1" indent="-285750">
              <a:buFont typeface="Arial"/>
              <a:buChar char="•"/>
            </a:pPr>
            <a:r>
              <a:rPr lang="en-US" dirty="0" smtClean="0">
                <a:solidFill>
                  <a:srgbClr val="262626"/>
                </a:solidFill>
                <a:latin typeface="Arial"/>
                <a:cs typeface="Arial"/>
              </a:rPr>
              <a:t>Increase </a:t>
            </a: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efficiency of routine maintenance tasks and </a:t>
            </a:r>
            <a:r>
              <a:rPr lang="en-US" dirty="0" smtClean="0">
                <a:solidFill>
                  <a:srgbClr val="262626"/>
                </a:solidFill>
                <a:latin typeface="Arial"/>
                <a:cs typeface="Arial"/>
              </a:rPr>
              <a:t>prevent </a:t>
            </a: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equipment failure during usage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62383" y="1152770"/>
            <a:ext cx="6807253" cy="48846"/>
          </a:xfrm>
          <a:prstGeom prst="rect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11" y="-420746"/>
            <a:ext cx="2685011" cy="37032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00359"/>
            <a:ext cx="2667000" cy="295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852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62383" y="181525"/>
            <a:ext cx="6281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solidFill>
                  <a:srgbClr val="262626"/>
                </a:solidFill>
                <a:latin typeface="Arial"/>
                <a:cs typeface="Arial"/>
              </a:rPr>
              <a:t>Crestron Fusion Enterprise </a:t>
            </a:r>
            <a:r>
              <a:rPr lang="en-US" sz="2400" dirty="0" smtClean="0">
                <a:solidFill>
                  <a:srgbClr val="262626"/>
                </a:solidFill>
                <a:latin typeface="Arial"/>
                <a:cs typeface="Arial"/>
              </a:rPr>
              <a:t>Management </a:t>
            </a:r>
            <a:r>
              <a:rPr lang="en-US" sz="2400" dirty="0">
                <a:solidFill>
                  <a:srgbClr val="262626"/>
                </a:solidFill>
                <a:latin typeface="Arial"/>
                <a:cs typeface="Arial"/>
              </a:rPr>
              <a:t>Platform: Adaptive and Event Scheduling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71216" y="1307592"/>
            <a:ext cx="6272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lvl="1" indent="-225425">
              <a:buFont typeface="Arial"/>
              <a:buChar char="•"/>
            </a:pP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Automatically shut down </a:t>
            </a:r>
            <a:r>
              <a:rPr lang="en-US" dirty="0" smtClean="0">
                <a:solidFill>
                  <a:srgbClr val="262626"/>
                </a:solidFill>
                <a:latin typeface="Arial"/>
                <a:cs typeface="Arial"/>
              </a:rPr>
              <a:t>displays at </a:t>
            </a: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end of </a:t>
            </a:r>
            <a:r>
              <a:rPr lang="en-US" dirty="0" smtClean="0">
                <a:solidFill>
                  <a:srgbClr val="262626"/>
                </a:solidFill>
                <a:latin typeface="Arial"/>
                <a:cs typeface="Arial"/>
              </a:rPr>
              <a:t>day, </a:t>
            </a: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turn lights on and </a:t>
            </a:r>
            <a:r>
              <a:rPr lang="en-US" dirty="0" smtClean="0">
                <a:solidFill>
                  <a:srgbClr val="262626"/>
                </a:solidFill>
                <a:latin typeface="Arial"/>
                <a:cs typeface="Arial"/>
              </a:rPr>
              <a:t>off, and lower </a:t>
            </a: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shades based on natural light levels</a:t>
            </a:r>
          </a:p>
          <a:p>
            <a:pPr marL="225425" lvl="1" indent="-225425">
              <a:buFont typeface="Arial"/>
              <a:buChar char="•"/>
            </a:pP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Track room usage to identify sources of energy waste</a:t>
            </a:r>
          </a:p>
          <a:p>
            <a:pPr marL="225425" lvl="1" indent="-225425">
              <a:buFont typeface="Arial"/>
              <a:buChar char="•"/>
            </a:pP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Develop a sustainable energy management plan to increase efficiency and lower costs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62383" y="1152770"/>
            <a:ext cx="6807253" cy="48846"/>
          </a:xfrm>
          <a:prstGeom prst="rect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4000" y="644769"/>
            <a:ext cx="2921000" cy="192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78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4462" y="0"/>
            <a:ext cx="3187001" cy="51435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234462" y="4918808"/>
            <a:ext cx="5314461" cy="224692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68244" y="1309076"/>
            <a:ext cx="5685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lvl="1" indent="-225425">
              <a:buFont typeface="Arial"/>
              <a:buChar char="•"/>
            </a:pPr>
            <a:r>
              <a:rPr lang="en-US" dirty="0">
                <a:solidFill>
                  <a:srgbClr val="262626"/>
                </a:solidFill>
                <a:latin typeface="Aril"/>
                <a:cs typeface="Aril"/>
              </a:rPr>
              <a:t>Integrates systems that typically operate in </a:t>
            </a:r>
            <a:r>
              <a:rPr lang="en-US" dirty="0" smtClean="0">
                <a:solidFill>
                  <a:srgbClr val="262626"/>
                </a:solidFill>
                <a:latin typeface="Aril"/>
                <a:cs typeface="Aril"/>
              </a:rPr>
              <a:t>silos, </a:t>
            </a:r>
          </a:p>
          <a:p>
            <a:pPr marL="225425" lvl="1" indent="-225425"/>
            <a:r>
              <a:rPr lang="en-US" dirty="0" smtClean="0">
                <a:solidFill>
                  <a:srgbClr val="262626"/>
                </a:solidFill>
                <a:latin typeface="Aril"/>
                <a:cs typeface="Aril"/>
              </a:rPr>
              <a:t>    so </a:t>
            </a:r>
            <a:r>
              <a:rPr lang="en-US" dirty="0">
                <a:solidFill>
                  <a:srgbClr val="262626"/>
                </a:solidFill>
                <a:latin typeface="Aril"/>
                <a:cs typeface="Aril"/>
              </a:rPr>
              <a:t>they work together as a single system </a:t>
            </a:r>
            <a:endParaRPr lang="en-US" sz="1600" dirty="0">
              <a:solidFill>
                <a:srgbClr val="262626"/>
              </a:solidFill>
              <a:latin typeface="Aril"/>
              <a:cs typeface="Aril"/>
            </a:endParaRPr>
          </a:p>
          <a:p>
            <a:pPr marL="225425" lvl="1" indent="-225425">
              <a:buFont typeface="Arial"/>
              <a:buChar char="•"/>
            </a:pPr>
            <a:r>
              <a:rPr lang="en-US" dirty="0">
                <a:solidFill>
                  <a:srgbClr val="262626"/>
                </a:solidFill>
                <a:latin typeface="Aril"/>
                <a:cs typeface="Aril"/>
              </a:rPr>
              <a:t>Adds a layer of intelligence to turn an integrated building into a “smart” building</a:t>
            </a:r>
            <a:endParaRPr lang="en-US" sz="1600" dirty="0">
              <a:solidFill>
                <a:srgbClr val="262626"/>
              </a:solidFill>
              <a:latin typeface="Aril"/>
              <a:cs typeface="Ari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68244" y="244230"/>
            <a:ext cx="5802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solidFill>
                  <a:srgbClr val="262626"/>
                </a:solidFill>
                <a:latin typeface="Arial"/>
                <a:cs typeface="Arial"/>
              </a:rPr>
              <a:t>Crestron </a:t>
            </a:r>
            <a:r>
              <a:rPr lang="en-US" sz="2400" dirty="0" smtClean="0">
                <a:solidFill>
                  <a:srgbClr val="262626"/>
                </a:solidFill>
                <a:latin typeface="Arial"/>
                <a:cs typeface="Arial"/>
              </a:rPr>
              <a:t>Fusion</a:t>
            </a:r>
            <a:r>
              <a:rPr lang="en-US" dirty="0" smtClean="0">
                <a:solidFill>
                  <a:srgbClr val="262626"/>
                </a:solidFill>
                <a:latin typeface="Arial"/>
                <a:cs typeface="Arial"/>
              </a:rPr>
              <a:t>™</a:t>
            </a:r>
            <a:r>
              <a:rPr lang="en-US" sz="2400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</a:p>
          <a:p>
            <a:pPr lvl="0"/>
            <a:r>
              <a:rPr lang="en-US" sz="2400" dirty="0" smtClean="0">
                <a:solidFill>
                  <a:srgbClr val="262626"/>
                </a:solidFill>
                <a:latin typeface="Arial"/>
                <a:cs typeface="Arial"/>
              </a:rPr>
              <a:t>Enterprise Management </a:t>
            </a:r>
            <a:r>
              <a:rPr lang="en-US" sz="2400" dirty="0">
                <a:solidFill>
                  <a:srgbClr val="262626"/>
                </a:solidFill>
                <a:latin typeface="Arial"/>
                <a:cs typeface="Arial"/>
              </a:rPr>
              <a:t>Platform</a:t>
            </a:r>
          </a:p>
          <a:p>
            <a:endParaRPr lang="en-US" sz="2400" dirty="0">
              <a:solidFill>
                <a:srgbClr val="262626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62384" y="1137354"/>
            <a:ext cx="6281616" cy="45719"/>
          </a:xfrm>
          <a:prstGeom prst="rect">
            <a:avLst/>
          </a:prstGeom>
          <a:solidFill>
            <a:srgbClr val="1A8A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Enterprise_fusion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-1885462" y="-1077160"/>
            <a:ext cx="4572000" cy="6352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70186"/>
            <a:ext cx="4575630" cy="247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716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62383" y="181525"/>
            <a:ext cx="6281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solidFill>
                  <a:srgbClr val="262626"/>
                </a:solidFill>
                <a:latin typeface="Arial"/>
                <a:cs typeface="Arial"/>
              </a:rPr>
              <a:t>Crestron Fusion Enterprise </a:t>
            </a:r>
            <a:r>
              <a:rPr lang="en-US" sz="2400" dirty="0" smtClean="0">
                <a:solidFill>
                  <a:srgbClr val="262626"/>
                </a:solidFill>
                <a:latin typeface="Arial"/>
                <a:cs typeface="Arial"/>
              </a:rPr>
              <a:t>Management </a:t>
            </a:r>
            <a:r>
              <a:rPr lang="en-US" sz="2400" dirty="0">
                <a:solidFill>
                  <a:srgbClr val="262626"/>
                </a:solidFill>
                <a:latin typeface="Arial"/>
                <a:cs typeface="Arial"/>
              </a:rPr>
              <a:t>Platform: Adaptive and Event Scheduling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71216" y="1307592"/>
            <a:ext cx="62727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262626"/>
                </a:solidFill>
                <a:latin typeface="Arial"/>
                <a:cs typeface="Arial"/>
              </a:rPr>
              <a:t>Provides real-time data to respond to changing conditions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262626"/>
                </a:solidFill>
                <a:latin typeface="Arial"/>
                <a:cs typeface="Arial"/>
              </a:rPr>
              <a:t>Use Crestron Fusion reports to </a:t>
            </a: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more accurately predict usage patterns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Implement customized, automatic environmental settings based on variables such as date/time, season, </a:t>
            </a:r>
            <a:r>
              <a:rPr lang="en-US" dirty="0" smtClean="0">
                <a:solidFill>
                  <a:srgbClr val="262626"/>
                </a:solidFill>
                <a:latin typeface="Arial"/>
                <a:cs typeface="Arial"/>
              </a:rPr>
              <a:t>occupants, </a:t>
            </a: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and room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Integrated with Micros</a:t>
            </a:r>
            <a:r>
              <a:rPr lang="en-US" baseline="30000" dirty="0">
                <a:solidFill>
                  <a:srgbClr val="262626"/>
                </a:solidFill>
                <a:latin typeface="Arial"/>
                <a:cs typeface="Arial"/>
              </a:rPr>
              <a:t>®</a:t>
            </a: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 OPERA, hotel rooms can be pre-set to personal preferences when guests check in and then revert to “vacant” settings after </a:t>
            </a:r>
            <a:r>
              <a:rPr lang="en-US" dirty="0" smtClean="0">
                <a:solidFill>
                  <a:srgbClr val="262626"/>
                </a:solidFill>
                <a:latin typeface="Arial"/>
                <a:cs typeface="Arial"/>
              </a:rPr>
              <a:t>they </a:t>
            </a: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check out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62383" y="1152770"/>
            <a:ext cx="6807253" cy="48846"/>
          </a:xfrm>
          <a:prstGeom prst="rect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00" y="2839427"/>
            <a:ext cx="1633415" cy="5376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4000" y="644769"/>
            <a:ext cx="2921000" cy="192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29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62383" y="181525"/>
            <a:ext cx="6281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solidFill>
                  <a:srgbClr val="262626"/>
                </a:solidFill>
                <a:latin typeface="Arial"/>
                <a:cs typeface="Arial"/>
              </a:rPr>
              <a:t>Crestron Fusion Enterprise </a:t>
            </a:r>
            <a:endParaRPr lang="en-US" sz="2400" dirty="0" smtClean="0">
              <a:solidFill>
                <a:srgbClr val="262626"/>
              </a:solidFill>
              <a:latin typeface="Arial"/>
              <a:cs typeface="Arial"/>
            </a:endParaRPr>
          </a:p>
          <a:p>
            <a:pPr lvl="0"/>
            <a:r>
              <a:rPr lang="en-US" sz="2400" dirty="0" smtClean="0">
                <a:solidFill>
                  <a:srgbClr val="262626"/>
                </a:solidFill>
                <a:latin typeface="Arial"/>
                <a:cs typeface="Arial"/>
              </a:rPr>
              <a:t>Management </a:t>
            </a:r>
            <a:r>
              <a:rPr lang="en-US" sz="2400" dirty="0">
                <a:solidFill>
                  <a:srgbClr val="262626"/>
                </a:solidFill>
                <a:latin typeface="Arial"/>
                <a:cs typeface="Arial"/>
              </a:rPr>
              <a:t>Platform: </a:t>
            </a:r>
            <a:r>
              <a:rPr lang="en-US" sz="2400" dirty="0" smtClean="0">
                <a:solidFill>
                  <a:srgbClr val="262626"/>
                </a:solidFill>
                <a:latin typeface="Arial"/>
                <a:cs typeface="Arial"/>
              </a:rPr>
              <a:t>API</a:t>
            </a:r>
            <a:endParaRPr lang="en-US" sz="2400" dirty="0">
              <a:solidFill>
                <a:srgbClr val="262626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71216" y="1307592"/>
            <a:ext cx="6272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Support for and integration with popular scheduling and resource management applications and vendors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Adds a layer of intelligence, providing greater visibility and control of the entire enterprise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62383" y="1152770"/>
            <a:ext cx="6807253" cy="48846"/>
          </a:xfrm>
          <a:prstGeom prst="rect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3838" y="771769"/>
            <a:ext cx="3060838" cy="237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420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62383" y="181525"/>
            <a:ext cx="6281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solidFill>
                  <a:srgbClr val="262626"/>
                </a:solidFill>
                <a:latin typeface="Arial"/>
                <a:cs typeface="Arial"/>
              </a:rPr>
              <a:t>Crestron Fusion Enterprise </a:t>
            </a:r>
            <a:r>
              <a:rPr lang="en-US" sz="2400" dirty="0" smtClean="0">
                <a:solidFill>
                  <a:srgbClr val="262626"/>
                </a:solidFill>
                <a:latin typeface="Arial"/>
                <a:cs typeface="Arial"/>
              </a:rPr>
              <a:t>Management </a:t>
            </a:r>
            <a:r>
              <a:rPr lang="en-US" sz="2400" dirty="0">
                <a:solidFill>
                  <a:srgbClr val="262626"/>
                </a:solidFill>
                <a:latin typeface="Arial"/>
                <a:cs typeface="Arial"/>
              </a:rPr>
              <a:t>Platform: Tracking and Reporting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71216" y="1307592"/>
            <a:ext cx="6272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lvl="1" indent="-225425">
              <a:buFont typeface="Arial"/>
              <a:buChar char="•"/>
            </a:pP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Maximize room usage</a:t>
            </a:r>
          </a:p>
          <a:p>
            <a:pPr marL="225425" lvl="1" indent="-225425">
              <a:buFont typeface="Arial"/>
              <a:buChar char="•"/>
            </a:pP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More effectively plan budgets and forecast staffing needs</a:t>
            </a:r>
          </a:p>
          <a:p>
            <a:pPr marL="225425" lvl="1" indent="-225425">
              <a:buFont typeface="Arial"/>
              <a:buChar char="•"/>
            </a:pP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Auto-discover assets upon deployment for improved tracking</a:t>
            </a:r>
          </a:p>
          <a:p>
            <a:pPr marL="225425" lvl="1" indent="-225425">
              <a:buFont typeface="Arial"/>
              <a:buChar char="•"/>
            </a:pP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Built-in templates for </a:t>
            </a:r>
            <a:r>
              <a:rPr lang="en-US" dirty="0" smtClean="0">
                <a:solidFill>
                  <a:srgbClr val="262626"/>
                </a:solidFill>
                <a:latin typeface="Arial"/>
                <a:cs typeface="Arial"/>
              </a:rPr>
              <a:t>quick </a:t>
            </a: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reports</a:t>
            </a:r>
          </a:p>
          <a:p>
            <a:pPr marL="225425" lvl="1" indent="-225425">
              <a:buFont typeface="Arial"/>
              <a:buChar char="•"/>
            </a:pP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Quickly add custom reports </a:t>
            </a:r>
          </a:p>
          <a:p>
            <a:pPr marL="225425" lvl="1" indent="-225425">
              <a:buFont typeface="Arial"/>
              <a:buChar char="•"/>
            </a:pP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Automatically send any report to a group of recipients on a recurring basis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62383" y="1152770"/>
            <a:ext cx="6807253" cy="48846"/>
          </a:xfrm>
          <a:prstGeom prst="rect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7710" y="771769"/>
            <a:ext cx="3684710" cy="199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284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62383" y="181525"/>
            <a:ext cx="6281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262626"/>
                </a:solidFill>
                <a:latin typeface="Arial"/>
                <a:cs typeface="Arial"/>
              </a:rPr>
              <a:t>Crestron Fusion Enterprise </a:t>
            </a:r>
            <a:r>
              <a:rPr lang="en-US" sz="2400" dirty="0" smtClean="0">
                <a:solidFill>
                  <a:srgbClr val="262626"/>
                </a:solidFill>
                <a:latin typeface="Arial"/>
                <a:cs typeface="Arial"/>
              </a:rPr>
              <a:t>Management </a:t>
            </a:r>
            <a:r>
              <a:rPr lang="en-US" sz="2400" dirty="0">
                <a:solidFill>
                  <a:srgbClr val="262626"/>
                </a:solidFill>
                <a:latin typeface="Arial"/>
                <a:cs typeface="Arial"/>
              </a:rPr>
              <a:t>Platform: Flexible pricing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71216" y="1307592"/>
            <a:ext cx="6272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lvl="1" indent="-225425">
              <a:buFont typeface="Arial"/>
              <a:buChar char="•"/>
            </a:pP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Connect up to five rooms: </a:t>
            </a:r>
            <a:r>
              <a:rPr lang="en-US" dirty="0" smtClean="0">
                <a:solidFill>
                  <a:srgbClr val="262626"/>
                </a:solidFill>
                <a:latin typeface="Arial"/>
                <a:cs typeface="Arial"/>
              </a:rPr>
              <a:t>FREE</a:t>
            </a:r>
          </a:p>
          <a:p>
            <a:pPr marL="225425" lvl="1" indent="-225425">
              <a:buFont typeface="Arial"/>
              <a:buChar char="•"/>
            </a:pPr>
            <a:r>
              <a:rPr lang="en-US" dirty="0" smtClean="0">
                <a:solidFill>
                  <a:srgbClr val="262626"/>
                </a:solidFill>
                <a:latin typeface="Arial"/>
                <a:cs typeface="Arial"/>
              </a:rPr>
              <a:t>Unlimited </a:t>
            </a: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connectivity for enterprise deployment (more than five rooms): $</a:t>
            </a:r>
            <a:r>
              <a:rPr lang="en-US" dirty="0" smtClean="0">
                <a:solidFill>
                  <a:srgbClr val="262626"/>
                </a:solidFill>
                <a:latin typeface="Arial"/>
                <a:cs typeface="Arial"/>
              </a:rPr>
              <a:t>5,000 MSRP</a:t>
            </a:r>
            <a:endParaRPr lang="en-US" dirty="0">
              <a:solidFill>
                <a:srgbClr val="262626"/>
              </a:solidFill>
              <a:latin typeface="Arial"/>
              <a:cs typeface="Arial"/>
            </a:endParaRPr>
          </a:p>
          <a:p>
            <a:pPr marL="225425" lvl="1" indent="-225425">
              <a:buFont typeface="Arial"/>
              <a:buChar char="•"/>
            </a:pPr>
            <a:r>
              <a:rPr lang="en-US" dirty="0" smtClean="0">
                <a:solidFill>
                  <a:srgbClr val="262626"/>
                </a:solidFill>
                <a:latin typeface="Arial"/>
                <a:cs typeface="Arial"/>
              </a:rPr>
              <a:t>Unlimited </a:t>
            </a: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usage - no per seat license fees</a:t>
            </a:r>
          </a:p>
          <a:p>
            <a:pPr marL="225425" lvl="1" indent="-225425">
              <a:buFont typeface="Arial"/>
              <a:buChar char="•"/>
            </a:pPr>
            <a:r>
              <a:rPr lang="en-US" dirty="0" smtClean="0">
                <a:solidFill>
                  <a:srgbClr val="262626"/>
                </a:solidFill>
                <a:latin typeface="Arial"/>
                <a:cs typeface="Arial"/>
              </a:rPr>
              <a:t>Special </a:t>
            </a: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pricing available for Enterprise Partners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62383" y="1152770"/>
            <a:ext cx="6807253" cy="48846"/>
          </a:xfrm>
          <a:prstGeom prst="rect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Microsoft-233lighter.t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246" y="557535"/>
            <a:ext cx="2873015" cy="222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455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1188" y="548945"/>
            <a:ext cx="4977896" cy="1097317"/>
          </a:xfrm>
          <a:prstGeom prst="rect">
            <a:avLst/>
          </a:prstGeom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643936" y="2317405"/>
            <a:ext cx="7772400" cy="1021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99D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 smtClean="0"/>
              <a:t>crestron.com/fusion</a:t>
            </a:r>
            <a:endParaRPr lang="en-US" b="0" dirty="0"/>
          </a:p>
        </p:txBody>
      </p:sp>
      <p:sp>
        <p:nvSpPr>
          <p:cNvPr id="4" name="TextBox 3"/>
          <p:cNvSpPr txBox="1"/>
          <p:nvPr/>
        </p:nvSpPr>
        <p:spPr>
          <a:xfrm>
            <a:off x="454950" y="4318366"/>
            <a:ext cx="8264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7F7F7F"/>
                </a:solidFill>
              </a:rPr>
              <a:t>All brand names, product names and trademarks are the property of their respective owners. Certain trademarks, registered trademarks, and </a:t>
            </a:r>
            <a:r>
              <a:rPr lang="en-US" sz="800" dirty="0" smtClean="0">
                <a:solidFill>
                  <a:srgbClr val="7F7F7F"/>
                </a:solidFill>
              </a:rPr>
              <a:t>trade names </a:t>
            </a:r>
            <a:r>
              <a:rPr lang="en-US" sz="800" dirty="0">
                <a:solidFill>
                  <a:srgbClr val="7F7F7F"/>
                </a:solidFill>
              </a:rPr>
              <a:t>may be used to refer to either the entities claiming the marks and names or their products. Crestron disclaims any proprietary interest in </a:t>
            </a:r>
            <a:r>
              <a:rPr lang="en-US" sz="800" dirty="0" smtClean="0">
                <a:solidFill>
                  <a:srgbClr val="7F7F7F"/>
                </a:solidFill>
              </a:rPr>
              <a:t>the marks </a:t>
            </a:r>
            <a:r>
              <a:rPr lang="en-US" sz="800" dirty="0">
                <a:solidFill>
                  <a:srgbClr val="7F7F7F"/>
                </a:solidFill>
              </a:rPr>
              <a:t>and names of others. Crestron is not responsible for errors in typography or photography. ©2013 Crestron Electronics, </a:t>
            </a:r>
            <a:r>
              <a:rPr lang="en-US" sz="800" dirty="0" smtClean="0">
                <a:solidFill>
                  <a:srgbClr val="7F7F7F"/>
                </a:solidFill>
              </a:rPr>
              <a:t>Inc.</a:t>
            </a:r>
            <a:endParaRPr lang="en-US" sz="800" dirty="0">
              <a:solidFill>
                <a:srgbClr val="7F7F7F"/>
              </a:solidFill>
            </a:endParaRPr>
          </a:p>
          <a:p>
            <a:r>
              <a:rPr lang="en-US" sz="800" dirty="0">
                <a:solidFill>
                  <a:srgbClr val="7F7F7F"/>
                </a:solidFill>
              </a:rPr>
              <a:t> </a:t>
            </a:r>
            <a:endParaRPr lang="en-US" sz="7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096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68244" y="1309076"/>
            <a:ext cx="56856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lvl="1" indent="-225425">
              <a:buFont typeface="Arial"/>
              <a:buChar char="•"/>
            </a:pPr>
            <a:r>
              <a:rPr lang="en-US" dirty="0" smtClean="0">
                <a:solidFill>
                  <a:srgbClr val="262626"/>
                </a:solidFill>
                <a:latin typeface="Aril"/>
                <a:cs typeface="Aril"/>
              </a:rPr>
              <a:t>Complete </a:t>
            </a:r>
            <a:r>
              <a:rPr lang="en-US" dirty="0">
                <a:solidFill>
                  <a:srgbClr val="262626"/>
                </a:solidFill>
                <a:latin typeface="Aril"/>
                <a:cs typeface="Aril"/>
              </a:rPr>
              <a:t>visibility to the </a:t>
            </a:r>
            <a:r>
              <a:rPr lang="en-US" dirty="0" smtClean="0">
                <a:solidFill>
                  <a:srgbClr val="262626"/>
                </a:solidFill>
                <a:latin typeface="Aril"/>
                <a:cs typeface="Aril"/>
              </a:rPr>
              <a:t>global enterprise</a:t>
            </a:r>
            <a:endParaRPr lang="en-US" dirty="0">
              <a:solidFill>
                <a:srgbClr val="262626"/>
              </a:solidFill>
              <a:latin typeface="Aril"/>
              <a:cs typeface="Aril"/>
            </a:endParaRPr>
          </a:p>
          <a:p>
            <a:pPr marL="225425" lvl="1" indent="-225425">
              <a:buFont typeface="Arial"/>
              <a:buChar char="•"/>
            </a:pPr>
            <a:r>
              <a:rPr lang="en-US" dirty="0">
                <a:solidFill>
                  <a:srgbClr val="262626"/>
                </a:solidFill>
                <a:latin typeface="Aril"/>
                <a:cs typeface="Aril"/>
              </a:rPr>
              <a:t>Monitor, </a:t>
            </a:r>
            <a:r>
              <a:rPr lang="en-US" dirty="0" smtClean="0">
                <a:solidFill>
                  <a:srgbClr val="262626"/>
                </a:solidFill>
                <a:latin typeface="Aril"/>
                <a:cs typeface="Aril"/>
              </a:rPr>
              <a:t>manage, </a:t>
            </a:r>
            <a:r>
              <a:rPr lang="en-US" dirty="0">
                <a:solidFill>
                  <a:srgbClr val="262626"/>
                </a:solidFill>
                <a:latin typeface="Aril"/>
                <a:cs typeface="Aril"/>
              </a:rPr>
              <a:t>and control every device in every </a:t>
            </a:r>
            <a:r>
              <a:rPr lang="en-US" dirty="0" smtClean="0">
                <a:solidFill>
                  <a:srgbClr val="262626"/>
                </a:solidFill>
                <a:latin typeface="Aril"/>
                <a:cs typeface="Aril"/>
              </a:rPr>
              <a:t>room, </a:t>
            </a:r>
            <a:r>
              <a:rPr lang="en-US" dirty="0">
                <a:solidFill>
                  <a:srgbClr val="262626"/>
                </a:solidFill>
                <a:latin typeface="Aril"/>
                <a:cs typeface="Aril"/>
              </a:rPr>
              <a:t>in every </a:t>
            </a:r>
            <a:r>
              <a:rPr lang="en-US" dirty="0" smtClean="0">
                <a:solidFill>
                  <a:srgbClr val="262626"/>
                </a:solidFill>
                <a:latin typeface="Aril"/>
                <a:cs typeface="Aril"/>
              </a:rPr>
              <a:t>building, </a:t>
            </a:r>
            <a:r>
              <a:rPr lang="en-US" dirty="0">
                <a:solidFill>
                  <a:srgbClr val="262626"/>
                </a:solidFill>
                <a:latin typeface="Aril"/>
                <a:cs typeface="Aril"/>
              </a:rPr>
              <a:t>around the </a:t>
            </a:r>
            <a:r>
              <a:rPr lang="en-US" dirty="0" smtClean="0">
                <a:solidFill>
                  <a:srgbClr val="262626"/>
                </a:solidFill>
                <a:latin typeface="Aril"/>
                <a:cs typeface="Aril"/>
              </a:rPr>
              <a:t>campus, or </a:t>
            </a:r>
            <a:r>
              <a:rPr lang="en-US" dirty="0">
                <a:solidFill>
                  <a:srgbClr val="262626"/>
                </a:solidFill>
                <a:latin typeface="Aril"/>
                <a:cs typeface="Aril"/>
              </a:rPr>
              <a:t>around the world </a:t>
            </a:r>
            <a:r>
              <a:rPr lang="en-US" dirty="0" smtClean="0">
                <a:solidFill>
                  <a:srgbClr val="262626"/>
                </a:solidFill>
                <a:latin typeface="Aril"/>
                <a:cs typeface="Aril"/>
              </a:rPr>
              <a:t>connected to a Crestron control system</a:t>
            </a:r>
            <a:endParaRPr lang="en-US" dirty="0">
              <a:solidFill>
                <a:srgbClr val="262626"/>
              </a:solidFill>
              <a:latin typeface="Aril"/>
              <a:cs typeface="Ari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68244" y="244230"/>
            <a:ext cx="580292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solidFill>
                  <a:srgbClr val="262626"/>
                </a:solidFill>
                <a:latin typeface="Arial"/>
                <a:cs typeface="Arial"/>
              </a:rPr>
              <a:t>Crestron Fusion Enterprise </a:t>
            </a:r>
            <a:endParaRPr lang="en-US" sz="2400" dirty="0" smtClean="0">
              <a:solidFill>
                <a:srgbClr val="262626"/>
              </a:solidFill>
              <a:latin typeface="Arial"/>
              <a:cs typeface="Arial"/>
            </a:endParaRPr>
          </a:p>
          <a:p>
            <a:pPr lvl="0"/>
            <a:r>
              <a:rPr lang="en-US" sz="2400" dirty="0" smtClean="0">
                <a:solidFill>
                  <a:srgbClr val="262626"/>
                </a:solidFill>
                <a:latin typeface="Arial"/>
                <a:cs typeface="Arial"/>
              </a:rPr>
              <a:t>Management Platform: One World View</a:t>
            </a:r>
            <a:endParaRPr lang="en-US" sz="2400" dirty="0">
              <a:solidFill>
                <a:srgbClr val="262626"/>
              </a:solidFill>
              <a:latin typeface="Arial"/>
              <a:cs typeface="Arial"/>
            </a:endParaRPr>
          </a:p>
          <a:p>
            <a:endParaRPr lang="en-US" sz="2400" dirty="0">
              <a:solidFill>
                <a:srgbClr val="262626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62384" y="1137354"/>
            <a:ext cx="6281616" cy="45719"/>
          </a:xfrm>
          <a:prstGeom prst="rect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234462" y="4918808"/>
            <a:ext cx="5314461" cy="224692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Enterprise_fusion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-1885462" y="-1077160"/>
            <a:ext cx="4572000" cy="63525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70186"/>
            <a:ext cx="4575630" cy="247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681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234462" y="4918808"/>
            <a:ext cx="5314461" cy="224692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68244" y="1309076"/>
            <a:ext cx="56856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lvl="1" indent="-225425">
              <a:buFont typeface="Arial"/>
              <a:buChar char="•"/>
            </a:pP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Usage reports supply intelligence needed to make informed decisions about purchasing, staffing, </a:t>
            </a:r>
            <a:r>
              <a:rPr lang="en-US" dirty="0" smtClean="0">
                <a:solidFill>
                  <a:srgbClr val="262626"/>
                </a:solidFill>
                <a:latin typeface="Arial"/>
                <a:cs typeface="Arial"/>
              </a:rPr>
              <a:t>scheduling</a:t>
            </a: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, resource allocation, </a:t>
            </a:r>
            <a:r>
              <a:rPr lang="en-US" dirty="0" smtClean="0">
                <a:solidFill>
                  <a:srgbClr val="262626"/>
                </a:solidFill>
                <a:latin typeface="Arial"/>
                <a:cs typeface="Arial"/>
              </a:rPr>
              <a:t/>
            </a:r>
            <a:br>
              <a:rPr lang="en-US" dirty="0" smtClean="0">
                <a:solidFill>
                  <a:srgbClr val="262626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rgbClr val="262626"/>
                </a:solidFill>
                <a:latin typeface="Arial"/>
                <a:cs typeface="Arial"/>
              </a:rPr>
              <a:t>and </a:t>
            </a: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workspace </a:t>
            </a:r>
            <a:r>
              <a:rPr lang="en-US" dirty="0" smtClean="0">
                <a:solidFill>
                  <a:srgbClr val="262626"/>
                </a:solidFill>
                <a:latin typeface="Arial"/>
                <a:cs typeface="Arial"/>
              </a:rPr>
              <a:t>design</a:t>
            </a:r>
          </a:p>
          <a:p>
            <a:pPr marL="225425" lvl="1" indent="-225425">
              <a:buFont typeface="Arial"/>
              <a:buChar char="•"/>
            </a:pPr>
            <a:endParaRPr lang="en-US" dirty="0">
              <a:solidFill>
                <a:srgbClr val="262626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68244" y="244230"/>
            <a:ext cx="580292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solidFill>
                  <a:srgbClr val="262626"/>
                </a:solidFill>
                <a:latin typeface="Arial"/>
                <a:cs typeface="Arial"/>
              </a:rPr>
              <a:t>Crestron Fusion Enterprise </a:t>
            </a:r>
            <a:endParaRPr lang="en-US" sz="2400" dirty="0" smtClean="0">
              <a:solidFill>
                <a:srgbClr val="262626"/>
              </a:solidFill>
              <a:latin typeface="Arial"/>
              <a:cs typeface="Arial"/>
            </a:endParaRPr>
          </a:p>
          <a:p>
            <a:pPr lvl="0"/>
            <a:r>
              <a:rPr lang="en-US" sz="2400" dirty="0" smtClean="0">
                <a:solidFill>
                  <a:srgbClr val="262626"/>
                </a:solidFill>
                <a:latin typeface="Arial"/>
                <a:cs typeface="Arial"/>
              </a:rPr>
              <a:t>Management </a:t>
            </a:r>
            <a:r>
              <a:rPr lang="en-US" sz="2400" dirty="0">
                <a:solidFill>
                  <a:srgbClr val="262626"/>
                </a:solidFill>
                <a:latin typeface="Arial"/>
                <a:cs typeface="Arial"/>
              </a:rPr>
              <a:t>Platform</a:t>
            </a:r>
          </a:p>
          <a:p>
            <a:endParaRPr lang="en-US" sz="2400" dirty="0">
              <a:solidFill>
                <a:srgbClr val="262626"/>
              </a:solidFill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62384" y="1137354"/>
            <a:ext cx="6281616" cy="45719"/>
          </a:xfrm>
          <a:prstGeom prst="rect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431322" y="2480190"/>
            <a:ext cx="41226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lvl="1" indent="-225425">
              <a:buFont typeface="Arial"/>
              <a:buChar char="•"/>
            </a:pP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Gain insights into how systems are performing, who’s using them, when, where, and how often </a:t>
            </a:r>
          </a:p>
          <a:p>
            <a:pPr marL="225425" lvl="1" indent="-225425">
              <a:buFont typeface="Arial"/>
              <a:buChar char="•"/>
            </a:pP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Delivers building technology automation capabilities that save energy and improve productivity by intelligently integrating with building occupants</a:t>
            </a:r>
          </a:p>
        </p:txBody>
      </p:sp>
      <p:pic>
        <p:nvPicPr>
          <p:cNvPr id="15" name="Picture 14" descr="Enterprise_fusion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-1885462" y="-1077160"/>
            <a:ext cx="4572000" cy="63525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70186"/>
            <a:ext cx="4575630" cy="247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72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14923" y="2950308"/>
            <a:ext cx="9573846" cy="1877842"/>
          </a:xfrm>
          <a:prstGeom prst="rect">
            <a:avLst/>
          </a:prstGeom>
          <a:solidFill>
            <a:srgbClr val="F7B3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203" y="2596880"/>
            <a:ext cx="4032738" cy="27346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800" y="914400"/>
            <a:ext cx="4965700" cy="736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651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T</a:t>
            </a:r>
            <a:r>
              <a:rPr lang="en-US" dirty="0" smtClean="0">
                <a:solidFill>
                  <a:srgbClr val="262626"/>
                </a:solidFill>
                <a:latin typeface="Arial"/>
                <a:cs typeface="Arial"/>
              </a:rPr>
              <a:t>he </a:t>
            </a: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AV and technology management component of Crestron Fusion</a:t>
            </a:r>
          </a:p>
          <a:p>
            <a:endParaRPr lang="en-US" dirty="0">
              <a:solidFill>
                <a:srgbClr val="26262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171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s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29845" y="-2110"/>
            <a:ext cx="3096846" cy="28960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62383" y="434752"/>
            <a:ext cx="5802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262626"/>
                </a:solidFill>
                <a:latin typeface="Arial"/>
                <a:cs typeface="Arial"/>
              </a:rPr>
              <a:t>Crestron </a:t>
            </a:r>
            <a:r>
              <a:rPr lang="en-US" sz="2400" dirty="0">
                <a:solidFill>
                  <a:srgbClr val="262626"/>
                </a:solidFill>
                <a:latin typeface="Arial"/>
                <a:cs typeface="Arial"/>
              </a:rPr>
              <a:t>Fusion RV: Room </a:t>
            </a:r>
            <a:r>
              <a:rPr lang="en-US" sz="2400" dirty="0" smtClean="0">
                <a:solidFill>
                  <a:srgbClr val="262626"/>
                </a:solidFill>
                <a:latin typeface="Arial"/>
                <a:cs typeface="Arial"/>
              </a:rPr>
              <a:t>Scheduling</a:t>
            </a:r>
            <a:endParaRPr lang="en-US" sz="2400" dirty="0">
              <a:solidFill>
                <a:srgbClr val="262626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71216" y="1307592"/>
            <a:ext cx="62727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lvl="1" indent="-225425">
              <a:buFont typeface="Arial"/>
              <a:buChar char="•"/>
            </a:pPr>
            <a:r>
              <a:rPr lang="en-US" dirty="0" smtClean="0">
                <a:solidFill>
                  <a:srgbClr val="262626"/>
                </a:solidFill>
                <a:latin typeface="Arial"/>
                <a:cs typeface="Arial"/>
              </a:rPr>
              <a:t>Building occupants can book rooms based on location, capacity, and assets </a:t>
            </a:r>
          </a:p>
          <a:p>
            <a:pPr marL="225425" lvl="1" indent="-225425">
              <a:buFont typeface="Arial"/>
              <a:buChar char="•"/>
            </a:pP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Network room scheduling from Microsoft</a:t>
            </a:r>
            <a:r>
              <a:rPr lang="en-US" baseline="30000" dirty="0">
                <a:solidFill>
                  <a:srgbClr val="262626"/>
                </a:solidFill>
                <a:latin typeface="Arial"/>
                <a:cs typeface="Arial"/>
              </a:rPr>
              <a:t>® </a:t>
            </a: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Exchange,   IBM</a:t>
            </a:r>
            <a:r>
              <a:rPr lang="en-US" baseline="30000" dirty="0">
                <a:solidFill>
                  <a:srgbClr val="262626"/>
                </a:solidFill>
                <a:latin typeface="Arial"/>
                <a:cs typeface="Arial"/>
              </a:rPr>
              <a:t>®</a:t>
            </a: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 Notes</a:t>
            </a:r>
            <a:r>
              <a:rPr lang="en-US" baseline="30000" dirty="0">
                <a:solidFill>
                  <a:srgbClr val="262626"/>
                </a:solidFill>
                <a:latin typeface="Arial"/>
                <a:cs typeface="Arial"/>
              </a:rPr>
              <a:t>®</a:t>
            </a: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, R25</a:t>
            </a:r>
            <a:r>
              <a:rPr lang="en-US" baseline="30000" dirty="0">
                <a:solidFill>
                  <a:srgbClr val="262626"/>
                </a:solidFill>
                <a:latin typeface="Arial"/>
                <a:cs typeface="Arial"/>
              </a:rPr>
              <a:t>®</a:t>
            </a: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, Google Calendar</a:t>
            </a:r>
            <a:r>
              <a:rPr lang="en-US" baseline="30000" dirty="0"/>
              <a:t>™</a:t>
            </a: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, the </a:t>
            </a:r>
            <a:r>
              <a:rPr lang="en-US" dirty="0" err="1" smtClean="0">
                <a:solidFill>
                  <a:srgbClr val="262626"/>
                </a:solidFill>
                <a:latin typeface="Arial"/>
                <a:cs typeface="Arial"/>
              </a:rPr>
              <a:t>RoomView</a:t>
            </a:r>
            <a:r>
              <a:rPr lang="en-US" baseline="30000" dirty="0">
                <a:solidFill>
                  <a:srgbClr val="262626"/>
                </a:solidFill>
                <a:latin typeface="Arial"/>
                <a:cs typeface="Arial"/>
              </a:rPr>
              <a:t>®</a:t>
            </a:r>
            <a:r>
              <a:rPr lang="en-US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add-in for Outlook</a:t>
            </a:r>
            <a:r>
              <a:rPr lang="en-US" baseline="30000" dirty="0">
                <a:solidFill>
                  <a:srgbClr val="262626"/>
                </a:solidFill>
                <a:latin typeface="Arial"/>
                <a:cs typeface="Arial"/>
              </a:rPr>
              <a:t>®</a:t>
            </a: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, and from touch screens wall-mounted outside each room</a:t>
            </a:r>
          </a:p>
          <a:p>
            <a:endParaRPr lang="en-US" dirty="0">
              <a:solidFill>
                <a:srgbClr val="262626"/>
              </a:solidFill>
              <a:latin typeface="Arial"/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9769" y="3735336"/>
            <a:ext cx="1810841" cy="5870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6995" y="3171586"/>
            <a:ext cx="335573" cy="3355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1790" y="3171586"/>
            <a:ext cx="579974" cy="3020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1790" y="4524718"/>
            <a:ext cx="1954208" cy="31231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62383" y="1152770"/>
            <a:ext cx="6807253" cy="48846"/>
          </a:xfrm>
          <a:prstGeom prst="rect">
            <a:avLst/>
          </a:prstGeom>
          <a:solidFill>
            <a:srgbClr val="F7B3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Outlook RV copy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0934" y="3145043"/>
            <a:ext cx="2700143" cy="1691991"/>
          </a:xfrm>
          <a:prstGeom prst="rect">
            <a:avLst/>
          </a:prstGeom>
        </p:spPr>
      </p:pic>
      <p:pic>
        <p:nvPicPr>
          <p:cNvPr id="17" name="Picture 16" descr="scheduling_screen_v5.jpg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"/>
          <a:stretch/>
        </p:blipFill>
        <p:spPr>
          <a:xfrm>
            <a:off x="-431232" y="2835666"/>
            <a:ext cx="3098233" cy="239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6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s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29845" y="-2110"/>
            <a:ext cx="3096846" cy="28960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62383" y="434752"/>
            <a:ext cx="5802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262626"/>
                </a:solidFill>
                <a:latin typeface="Arial"/>
                <a:cs typeface="Arial"/>
              </a:rPr>
              <a:t>Crestron </a:t>
            </a:r>
            <a:r>
              <a:rPr lang="en-US" sz="2400" dirty="0">
                <a:solidFill>
                  <a:srgbClr val="262626"/>
                </a:solidFill>
                <a:latin typeface="Arial"/>
                <a:cs typeface="Arial"/>
              </a:rPr>
              <a:t>Fusion RV: Room </a:t>
            </a:r>
            <a:r>
              <a:rPr lang="en-US" sz="2400" dirty="0" smtClean="0">
                <a:solidFill>
                  <a:srgbClr val="262626"/>
                </a:solidFill>
                <a:latin typeface="Arial"/>
                <a:cs typeface="Arial"/>
              </a:rPr>
              <a:t>Scheduling</a:t>
            </a:r>
            <a:endParaRPr lang="en-US" sz="2400" dirty="0">
              <a:solidFill>
                <a:srgbClr val="262626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71216" y="1307592"/>
            <a:ext cx="627278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lvl="1" indent="-225425">
              <a:buFont typeface="Arial"/>
              <a:buChar char="•"/>
            </a:pP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Intelligent management of resources for increased productivity and efficiency</a:t>
            </a:r>
          </a:p>
          <a:p>
            <a:pPr marL="225425" lvl="1" indent="-225425">
              <a:buFont typeface="Arial"/>
              <a:buChar char="•"/>
            </a:pP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Rooms can automatically be made available when no one shows up for scheduled meeting</a:t>
            </a:r>
          </a:p>
          <a:p>
            <a:pPr marL="225425" lvl="1" indent="-225425">
              <a:buFont typeface="Arial"/>
              <a:buChar char="•"/>
            </a:pP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Ensures optimal resource allocation</a:t>
            </a:r>
          </a:p>
          <a:p>
            <a:pPr marL="225425" indent="-225425">
              <a:buFont typeface="Arial"/>
              <a:buChar char="•"/>
            </a:pPr>
            <a:endParaRPr lang="en-US" dirty="0">
              <a:solidFill>
                <a:srgbClr val="262626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62383" y="1152770"/>
            <a:ext cx="6807253" cy="48846"/>
          </a:xfrm>
          <a:prstGeom prst="rect">
            <a:avLst/>
          </a:prstGeom>
          <a:solidFill>
            <a:srgbClr val="F7B3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Outlook RV copy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0934" y="3145043"/>
            <a:ext cx="2700143" cy="1691991"/>
          </a:xfrm>
          <a:prstGeom prst="rect">
            <a:avLst/>
          </a:prstGeom>
        </p:spPr>
      </p:pic>
      <p:pic>
        <p:nvPicPr>
          <p:cNvPr id="13" name="Picture 12" descr="scheduling_screen_v5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"/>
          <a:stretch/>
        </p:blipFill>
        <p:spPr>
          <a:xfrm>
            <a:off x="-431232" y="2835666"/>
            <a:ext cx="3098233" cy="239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43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62383" y="434752"/>
            <a:ext cx="6281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>
                <a:solidFill>
                  <a:srgbClr val="262626"/>
                </a:solidFill>
                <a:latin typeface="Arial"/>
                <a:cs typeface="Arial"/>
              </a:rPr>
              <a:t>Crestron </a:t>
            </a:r>
            <a:r>
              <a:rPr lang="en-US" sz="2400" dirty="0">
                <a:solidFill>
                  <a:srgbClr val="262626"/>
                </a:solidFill>
                <a:latin typeface="Arial"/>
                <a:cs typeface="Arial"/>
              </a:rPr>
              <a:t>Fusion RV: Control and Automation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2862383" y="1152770"/>
            <a:ext cx="6807253" cy="48846"/>
          </a:xfrm>
          <a:prstGeom prst="rect">
            <a:avLst/>
          </a:prstGeom>
          <a:solidFill>
            <a:srgbClr val="F7B3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871216" y="1307592"/>
            <a:ext cx="6272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lvl="1" indent="-225425">
              <a:buFont typeface="Arial"/>
              <a:buChar char="•"/>
            </a:pP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Preset and automate events, such as end-of-day shutdown, with minimal effort or overhead</a:t>
            </a:r>
          </a:p>
          <a:p>
            <a:pPr marL="225425" lvl="1" indent="-225425">
              <a:buFont typeface="Arial"/>
              <a:buChar char="•"/>
            </a:pP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Anticipate issues before they arise and schedule routine maintenance at convenient times</a:t>
            </a:r>
          </a:p>
          <a:p>
            <a:pPr marL="225425" lvl="1" indent="-225425">
              <a:buFont typeface="Arial"/>
              <a:buChar char="•"/>
            </a:pP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Monitor room occupancy to automatically turn AV devices “on” and “off” throughout the day, saving </a:t>
            </a:r>
            <a:r>
              <a:rPr lang="en-US" dirty="0" smtClean="0">
                <a:solidFill>
                  <a:srgbClr val="262626"/>
                </a:solidFill>
                <a:latin typeface="Arial"/>
                <a:cs typeface="Arial"/>
              </a:rPr>
              <a:t>energy, </a:t>
            </a: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and preserving life of </a:t>
            </a:r>
            <a:r>
              <a:rPr lang="en-US" dirty="0" smtClean="0">
                <a:solidFill>
                  <a:srgbClr val="262626"/>
                </a:solidFill>
                <a:latin typeface="Arial"/>
                <a:cs typeface="Arial"/>
              </a:rPr>
              <a:t>equipment</a:t>
            </a:r>
            <a:endParaRPr lang="en-US" dirty="0">
              <a:solidFill>
                <a:srgbClr val="262626"/>
              </a:solidFill>
              <a:latin typeface="Arial"/>
              <a:cs typeface="Arial"/>
            </a:endParaRPr>
          </a:p>
          <a:p>
            <a:pPr marL="225425" lvl="1" indent="-225425">
              <a:buFont typeface="Arial"/>
              <a:buChar char="•"/>
            </a:pPr>
            <a:endParaRPr lang="en-US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-193370"/>
            <a:ext cx="2743201" cy="289590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8016" y="2540675"/>
            <a:ext cx="2745018" cy="289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710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62383" y="434752"/>
            <a:ext cx="6281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>
                <a:solidFill>
                  <a:srgbClr val="262626"/>
                </a:solidFill>
                <a:latin typeface="Arial"/>
                <a:cs typeface="Arial"/>
              </a:rPr>
              <a:t>Crestron </a:t>
            </a:r>
            <a:r>
              <a:rPr lang="en-US" sz="2400" dirty="0">
                <a:solidFill>
                  <a:srgbClr val="262626"/>
                </a:solidFill>
                <a:latin typeface="Arial"/>
                <a:cs typeface="Arial"/>
              </a:rPr>
              <a:t>Fusion RV: Remote Help Desk</a:t>
            </a:r>
          </a:p>
        </p:txBody>
      </p:sp>
      <p:sp>
        <p:nvSpPr>
          <p:cNvPr id="2" name="Rectangle 1"/>
          <p:cNvSpPr/>
          <p:nvPr/>
        </p:nvSpPr>
        <p:spPr>
          <a:xfrm>
            <a:off x="2862383" y="1152770"/>
            <a:ext cx="6807253" cy="48846"/>
          </a:xfrm>
          <a:prstGeom prst="rect">
            <a:avLst/>
          </a:prstGeom>
          <a:solidFill>
            <a:srgbClr val="F7B3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871216" y="1307592"/>
            <a:ext cx="62727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lvl="1" indent="-225425">
              <a:buFont typeface="Arial"/>
              <a:buChar char="•"/>
            </a:pP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Provide real-time remote assistance and chat with </a:t>
            </a:r>
            <a:r>
              <a:rPr lang="en-US" dirty="0" smtClean="0">
                <a:solidFill>
                  <a:srgbClr val="262626"/>
                </a:solidFill>
                <a:latin typeface="Arial"/>
                <a:cs typeface="Arial"/>
              </a:rPr>
              <a:t/>
            </a:r>
            <a:br>
              <a:rPr lang="en-US" dirty="0" smtClean="0">
                <a:solidFill>
                  <a:srgbClr val="262626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rgbClr val="262626"/>
                </a:solidFill>
                <a:latin typeface="Arial"/>
                <a:cs typeface="Arial"/>
              </a:rPr>
              <a:t>room </a:t>
            </a: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occupants </a:t>
            </a:r>
          </a:p>
          <a:p>
            <a:pPr marL="225425" lvl="1" indent="-225425">
              <a:buFont typeface="Arial"/>
              <a:buChar char="•"/>
            </a:pP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Gain visibility into any room from the Web cam tab</a:t>
            </a:r>
          </a:p>
          <a:p>
            <a:pPr marL="225425" lvl="1" indent="-225425">
              <a:buFont typeface="Arial"/>
              <a:buChar char="•"/>
            </a:pP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Take control of AV devices to provide optimal technical support in all rooms throughout a campus or global enterprise, even with limited staff </a:t>
            </a:r>
            <a:r>
              <a:rPr lang="en-US" dirty="0" smtClean="0">
                <a:solidFill>
                  <a:srgbClr val="262626"/>
                </a:solidFill>
                <a:latin typeface="Arial"/>
                <a:cs typeface="Arial"/>
              </a:rPr>
              <a:t>– practically</a:t>
            </a:r>
            <a:br>
              <a:rPr lang="en-US" dirty="0" smtClean="0">
                <a:solidFill>
                  <a:srgbClr val="262626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rgbClr val="262626"/>
                </a:solidFill>
                <a:latin typeface="Arial"/>
                <a:cs typeface="Arial"/>
              </a:rPr>
              <a:t>eliminating </a:t>
            </a: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downtime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0620" y="-1"/>
            <a:ext cx="2977621" cy="25406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16" y="2258589"/>
            <a:ext cx="2486162" cy="244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146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1038</Words>
  <Application>Microsoft Macintosh PowerPoint</Application>
  <PresentationFormat>On-screen Show (16:9)</PresentationFormat>
  <Paragraphs>95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Crestron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Nikola Djokovic</dc:creator>
  <cp:lastModifiedBy>Crystal Kaytt</cp:lastModifiedBy>
  <cp:revision>92</cp:revision>
  <cp:lastPrinted>2013-10-18T18:48:23Z</cp:lastPrinted>
  <dcterms:created xsi:type="dcterms:W3CDTF">2013-06-25T18:21:31Z</dcterms:created>
  <dcterms:modified xsi:type="dcterms:W3CDTF">2013-10-28T18:51:30Z</dcterms:modified>
</cp:coreProperties>
</file>