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1D99B-2839-45EC-B450-C3803916B61D}" type="datetimeFigureOut">
              <a:rPr lang="en-US" smtClean="0"/>
              <a:t>8/10/2016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70FCD-7B7D-419B-B973-36049FC0C607}" type="slidenum">
              <a:rPr lang="en-US" smtClean="0"/>
              <a:t>‹#›</a:t>
            </a:fld>
            <a:endParaRPr lang="en-US"/>
          </a:p>
        </p:txBody>
      </p:sp>
    </p:spTree>
    <p:extLst>
      <p:ext uri="{BB962C8B-B14F-4D97-AF65-F5344CB8AC3E}">
        <p14:creationId xmlns:p14="http://schemas.microsoft.com/office/powerpoint/2010/main" val="396507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player.vimeo.com/video/14713192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defTabSz="612236">
              <a:buFont typeface="Arial" panose="020B0604020202020204" pitchFamily="34" charset="0"/>
              <a:buChar char="•"/>
              <a:defRPr/>
            </a:pPr>
            <a:r>
              <a:rPr lang="en-US" b="1" dirty="0">
                <a:solidFill>
                  <a:schemeClr val="accent1"/>
                </a:solidFill>
              </a:rPr>
              <a:t>Proximity Room Booking</a:t>
            </a:r>
            <a:r>
              <a:rPr lang="en-US" b="1" dirty="0"/>
              <a:t/>
            </a:r>
            <a:br>
              <a:rPr lang="en-US" b="1" dirty="0"/>
            </a:br>
            <a:r>
              <a:rPr lang="en-US" dirty="0">
                <a:solidFill>
                  <a:srgbClr val="635F6D"/>
                </a:solidFill>
              </a:rPr>
              <a:t>Locate available rooms nearby at all times. While you’re in a meeting, schedule the next one, rather than wait until you return to your desk.</a:t>
            </a:r>
          </a:p>
          <a:p>
            <a:pPr marL="287036" indent="-287036">
              <a:buFont typeface="Arial" panose="020B0604020202020204" pitchFamily="34" charset="0"/>
              <a:buChar char="•"/>
            </a:pPr>
            <a:endParaRPr lang="en-US" dirty="0" smtClean="0"/>
          </a:p>
          <a:p>
            <a:pPr marL="287036" indent="-287036" defTabSz="612236">
              <a:buFont typeface="Arial" panose="020B0604020202020204" pitchFamily="34" charset="0"/>
              <a:buChar char="•"/>
              <a:defRPr/>
            </a:pPr>
            <a:r>
              <a:rPr lang="en-US" b="1" dirty="0">
                <a:solidFill>
                  <a:srgbClr val="0099D8"/>
                </a:solidFill>
              </a:rPr>
              <a:t>Advanced Room Search</a:t>
            </a:r>
            <a:r>
              <a:rPr lang="en-US" b="1" dirty="0"/>
              <a:t/>
            </a:r>
            <a:br>
              <a:rPr lang="en-US" b="1" dirty="0"/>
            </a:br>
            <a:r>
              <a:rPr lang="en-US" dirty="0">
                <a:solidFill>
                  <a:srgbClr val="635F6D"/>
                </a:solidFill>
              </a:rPr>
              <a:t>Using contextual filters, find rooms that have the seating capacity and capabilities you need for your meeting – a video conferencing room that seats 12, for example.</a:t>
            </a:r>
          </a:p>
          <a:p>
            <a:pPr marL="287036" indent="-287036">
              <a:buFont typeface="Arial" panose="020B0604020202020204" pitchFamily="34" charset="0"/>
              <a:buChar char="•"/>
            </a:pPr>
            <a:endParaRPr lang="en-US" dirty="0" smtClean="0"/>
          </a:p>
          <a:p>
            <a:pPr marL="287036" indent="-287036">
              <a:lnSpc>
                <a:spcPct val="120000"/>
              </a:lnSpc>
              <a:spcBef>
                <a:spcPts val="1005"/>
              </a:spcBef>
              <a:spcAft>
                <a:spcPts val="1005"/>
              </a:spcAft>
              <a:buFont typeface="Arial" panose="020B0604020202020204" pitchFamily="34" charset="0"/>
              <a:buChar char="•"/>
            </a:pPr>
            <a:r>
              <a:rPr lang="en-US" b="1" dirty="0">
                <a:solidFill>
                  <a:schemeClr val="accent1"/>
                </a:solidFill>
              </a:rPr>
              <a:t>Room Preview &amp; Wayfinding</a:t>
            </a:r>
            <a:r>
              <a:rPr lang="en-US" b="1" dirty="0"/>
              <a:t/>
            </a:r>
            <a:br>
              <a:rPr lang="en-US" b="1" dirty="0"/>
            </a:br>
            <a:r>
              <a:rPr lang="en-US" dirty="0">
                <a:solidFill>
                  <a:srgbClr val="635F6D"/>
                </a:solidFill>
              </a:rPr>
              <a:t>Get info on rooms that you could never get before, including location in the floor plan, photos of the inside and outside, and room type, size, and features/capabilities.</a:t>
            </a:r>
          </a:p>
          <a:p>
            <a:pPr marL="287036" indent="-287036">
              <a:lnSpc>
                <a:spcPct val="120000"/>
              </a:lnSpc>
              <a:spcBef>
                <a:spcPts val="1005"/>
              </a:spcBef>
              <a:spcAft>
                <a:spcPts val="1005"/>
              </a:spcAft>
              <a:buFont typeface="Arial" panose="020B0604020202020204" pitchFamily="34" charset="0"/>
              <a:buChar char="•"/>
            </a:pPr>
            <a:endParaRPr lang="en-US" dirty="0">
              <a:solidFill>
                <a:srgbClr val="635F6D"/>
              </a:solidFill>
            </a:endParaRPr>
          </a:p>
          <a:p>
            <a:pPr marL="287036" indent="-287036">
              <a:lnSpc>
                <a:spcPct val="120000"/>
              </a:lnSpc>
              <a:spcBef>
                <a:spcPts val="1005"/>
              </a:spcBef>
              <a:spcAft>
                <a:spcPts val="1005"/>
              </a:spcAft>
              <a:buFont typeface="Arial" panose="020B0604020202020204" pitchFamily="34" charset="0"/>
              <a:buChar char="•"/>
            </a:pPr>
            <a:r>
              <a:rPr lang="en-US" b="1" dirty="0">
                <a:solidFill>
                  <a:srgbClr val="0099D8"/>
                </a:solidFill>
              </a:rPr>
              <a:t>User Experience &amp; Automation</a:t>
            </a:r>
            <a:r>
              <a:rPr lang="en-US" b="1" dirty="0"/>
              <a:t/>
            </a:r>
            <a:br>
              <a:rPr lang="en-US" b="1" dirty="0"/>
            </a:br>
            <a:r>
              <a:rPr lang="en-US" dirty="0">
                <a:solidFill>
                  <a:srgbClr val="635F6D"/>
                </a:solidFill>
              </a:rPr>
              <a:t>See a personalized welcome message on the display confirming you’re in the right room. Enter the room and instantly present wirelessly from your mobile device, at the touch of a button.</a:t>
            </a:r>
          </a:p>
          <a:p>
            <a:pPr marL="287036" indent="-287036">
              <a:buFont typeface="Arial" panose="020B0604020202020204" pitchFamily="34" charset="0"/>
              <a:buChar char="•"/>
            </a:pPr>
            <a:endParaRPr lang="en-US" dirty="0" smtClean="0"/>
          </a:p>
          <a:p>
            <a:pPr marL="287036" indent="-287036">
              <a:lnSpc>
                <a:spcPct val="120000"/>
              </a:lnSpc>
              <a:spcBef>
                <a:spcPts val="1005"/>
              </a:spcBef>
              <a:spcAft>
                <a:spcPts val="1005"/>
              </a:spcAft>
              <a:buFont typeface="Arial" panose="020B0604020202020204" pitchFamily="34" charset="0"/>
              <a:buChar char="•"/>
            </a:pPr>
            <a:r>
              <a:rPr lang="en-US" b="1" dirty="0">
                <a:solidFill>
                  <a:schemeClr val="accent1"/>
                </a:solidFill>
              </a:rPr>
              <a:t>"My Day" Dashboard</a:t>
            </a:r>
            <a:r>
              <a:rPr lang="en-US" b="1" dirty="0"/>
              <a:t/>
            </a:r>
            <a:br>
              <a:rPr lang="en-US" b="1" dirty="0"/>
            </a:br>
            <a:r>
              <a:rPr lang="en-US" dirty="0">
                <a:solidFill>
                  <a:srgbClr val="635F6D"/>
                </a:solidFill>
              </a:rPr>
              <a:t>View your daily schedule including number of meetings and total hours committed to meetings. Receive a “Conflict Notice” when you’re double-booked, and a “Back-to-Back Notice” when you schedule one meeting immediately after another. View a real-time countdown of your current meeting and countdown to your next meeting.</a:t>
            </a: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26568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1292467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a:buFont typeface="Arial" panose="020B0604020202020204" pitchFamily="34" charset="0"/>
              <a:buChar char="•"/>
            </a:pPr>
            <a:r>
              <a:rPr lang="en-US" dirty="0" smtClean="0"/>
              <a:t>See a personalized welcome message confirming you're in the right room</a:t>
            </a:r>
          </a:p>
          <a:p>
            <a:pPr marL="287036" indent="-287036">
              <a:buFont typeface="Arial" panose="020B0604020202020204" pitchFamily="34" charset="0"/>
              <a:buChar char="•"/>
            </a:pPr>
            <a:r>
              <a:rPr lang="en-US" dirty="0" smtClean="0"/>
              <a:t>Enter the room and </a:t>
            </a:r>
            <a:r>
              <a:rPr lang="en-US" dirty="0" smtClean="0">
                <a:hlinkClick r:id="rId3"/>
              </a:rPr>
              <a:t>instantly share content</a:t>
            </a:r>
            <a:r>
              <a:rPr lang="en-US" dirty="0" smtClean="0"/>
              <a:t> from your mobile device on the room display</a:t>
            </a:r>
          </a:p>
          <a:p>
            <a:pPr marL="287036" indent="-287036">
              <a:buFont typeface="Arial" panose="020B0604020202020204" pitchFamily="34" charset="0"/>
              <a:buChar char="•"/>
            </a:pPr>
            <a:r>
              <a:rPr lang="en-US" dirty="0" smtClean="0"/>
              <a:t>When you leave, the room knows it’s vacant, and everything automatically turns off </a:t>
            </a:r>
          </a:p>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228475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2236">
              <a:defRPr/>
            </a:pPr>
            <a:endParaRPr lang="en-US" dirty="0"/>
          </a:p>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1915571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a:buFont typeface="Arial" panose="020B0604020202020204" pitchFamily="34" charset="0"/>
              <a:buChar char="•"/>
            </a:pPr>
            <a:r>
              <a:rPr lang="en-US" dirty="0" smtClean="0"/>
              <a:t>View your daily schedule including number of meetings and total hours committed to meetings</a:t>
            </a:r>
          </a:p>
          <a:p>
            <a:pPr marL="287036" indent="-287036">
              <a:buFont typeface="Arial" panose="020B0604020202020204" pitchFamily="34" charset="0"/>
              <a:buChar char="•"/>
            </a:pPr>
            <a:r>
              <a:rPr lang="en-US" dirty="0" smtClean="0"/>
              <a:t>Receive a "Conflict Notice" when you’re double-booked</a:t>
            </a:r>
          </a:p>
          <a:p>
            <a:pPr marL="287036" indent="-287036">
              <a:buFont typeface="Arial" panose="020B0604020202020204" pitchFamily="34" charset="0"/>
              <a:buChar char="•"/>
            </a:pPr>
            <a:r>
              <a:rPr lang="en-US" dirty="0" smtClean="0"/>
              <a:t>Receive a "Back-to-Back Notice" when you schedule one meeting immediately after another</a:t>
            </a:r>
          </a:p>
          <a:p>
            <a:pPr marL="287036" indent="-287036">
              <a:buFont typeface="Arial" panose="020B0604020202020204" pitchFamily="34" charset="0"/>
              <a:buChar char="•"/>
            </a:pPr>
            <a:r>
              <a:rPr lang="en-US" dirty="0" smtClean="0"/>
              <a:t>View a real-time countdown of your current meeting and countdown to your next meeting</a:t>
            </a:r>
          </a:p>
          <a:p>
            <a:pPr defTabSz="612236">
              <a:defRPr/>
            </a:pPr>
            <a:endParaRPr lang="en-US" dirty="0"/>
          </a:p>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420624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2236">
              <a:defRPr/>
            </a:pPr>
            <a:r>
              <a:rPr lang="en-US" dirty="0" smtClean="0"/>
              <a:t>PinPoint</a:t>
            </a:r>
            <a:r>
              <a:rPr lang="en-US" baseline="0" dirty="0" smtClean="0"/>
              <a:t> is a game changed and an important part of the conversation, but let’s look at some important elements of the meeting room that can continue to change the workplace.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2846141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2236">
              <a:defRPr/>
            </a:pPr>
            <a:r>
              <a:rPr lang="en-US" b="1" dirty="0" smtClean="0"/>
              <a:t>Inspired</a:t>
            </a:r>
            <a:r>
              <a:rPr lang="en-US" b="1" baseline="0" dirty="0" smtClean="0"/>
              <a:t> by leading edge companies like Coke</a:t>
            </a:r>
            <a:r>
              <a:rPr lang="en-US" baseline="0" dirty="0" smtClean="0"/>
              <a:t>, many huddle spaces and meeting rooms have an open concept.  The </a:t>
            </a:r>
            <a:r>
              <a:rPr lang="en-US" b="1" baseline="0" dirty="0" smtClean="0"/>
              <a:t>displays can play a big part in changing the entire feeling of the workplace</a:t>
            </a:r>
            <a:r>
              <a:rPr lang="en-US" baseline="0" dirty="0" smtClean="0"/>
              <a:t>, so why not use that to our advantage? The new meeting room uses the display as “digital signage” for productivity - Imagine being able to glance into a room and know the schedule for the room, or presenting Airmedia connectivity information for visitors along with general room usage guidance in a great looking format where they can’t miss it? The OSD truly brings the workplace to life, and let’s face it most all companies want that “cool factor” today – this brings it big.</a:t>
            </a:r>
            <a:endParaRPr lang="en-US" dirty="0" smtClean="0"/>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2961492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2236">
              <a:defRPr/>
            </a:pPr>
            <a:r>
              <a:rPr lang="en-US" dirty="0" smtClean="0"/>
              <a:t>The demand</a:t>
            </a:r>
            <a:r>
              <a:rPr lang="en-US" baseline="0" dirty="0" smtClean="0"/>
              <a:t> for BYOD continues to increase, so connectivity with AirMedia has become a standard.  It’s the only mobile device solution on the market with Enterprise management and security built in, and more exciting features are on the way.</a:t>
            </a:r>
            <a:endParaRPr lang="en-US" dirty="0" smtClean="0"/>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1453151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2236">
              <a:defRPr/>
            </a:pPr>
            <a:r>
              <a:rPr lang="en-US" dirty="0" smtClean="0"/>
              <a:t>Let’s not</a:t>
            </a:r>
            <a:r>
              <a:rPr lang="en-US" baseline="0" dirty="0" smtClean="0"/>
              <a:t> forget about HDMI and VGA connectivity.  There is still a high value for organizations to have true bit for bit, uncompressed, zero latency, 4k HD video on the display with DM</a:t>
            </a:r>
            <a:endParaRPr lang="en-US" dirty="0" smtClean="0"/>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1465195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12236">
              <a:defRPr/>
            </a:pPr>
            <a:r>
              <a:rPr lang="en-US" dirty="0" smtClean="0"/>
              <a:t>Let’s not</a:t>
            </a:r>
            <a:r>
              <a:rPr lang="en-US" baseline="0" dirty="0" smtClean="0"/>
              <a:t> forget about HDMI and VGA connectivity.  There is still a high value for organizations to have true bit for bit, uncompressed, zero latency, 4k HD video on the display with DM</a:t>
            </a:r>
            <a:endParaRPr lang="en-US" dirty="0" smtClean="0"/>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4171509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2019CE-0072-664F-9FE1-E748CBBF2423}" type="slidenum">
              <a:rPr lang="en-US" smtClean="0"/>
              <a:pPr>
                <a:defRPr/>
              </a:pPr>
              <a:t>20</a:t>
            </a:fld>
            <a:endParaRPr lang="en-US"/>
          </a:p>
        </p:txBody>
      </p:sp>
    </p:spTree>
    <p:extLst>
      <p:ext uri="{BB962C8B-B14F-4D97-AF65-F5344CB8AC3E}">
        <p14:creationId xmlns:p14="http://schemas.microsoft.com/office/powerpoint/2010/main" val="114690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02586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65155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23325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a:buFont typeface="Arial" panose="020B0604020202020204" pitchFamily="34" charset="0"/>
              <a:buChar char="•"/>
            </a:pPr>
            <a:r>
              <a:rPr lang="en-US" dirty="0" smtClean="0"/>
              <a:t>Use contextual filters to find the right room with the right tools for your meeting, wherever you are, e.g. a videoconference room for ten people, or a huddle room for four with wireless presentation capabilities </a:t>
            </a:r>
          </a:p>
          <a:p>
            <a:pPr marL="287036" indent="-287036">
              <a:buFont typeface="Arial" panose="020B0604020202020204" pitchFamily="34" charset="0"/>
              <a:buChar char="•"/>
            </a:pPr>
            <a:r>
              <a:rPr lang="en-US" dirty="0" smtClean="0"/>
              <a:t>Quickly view "Favorites" and perform tagged searches</a:t>
            </a:r>
          </a:p>
          <a:p>
            <a:pPr marL="287036" indent="-287036">
              <a:buFont typeface="Arial" panose="020B0604020202020204" pitchFamily="34" charset="0"/>
              <a:buChar char="•"/>
            </a:pPr>
            <a:r>
              <a:rPr lang="en-US" dirty="0" smtClean="0"/>
              <a:t>"Tagging" enables you to save criteria from previous room searches for recurring meeting types</a:t>
            </a:r>
          </a:p>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02908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036" indent="-287036" defTabSz="612236">
              <a:buFont typeface="Arial" panose="020B0604020202020204" pitchFamily="34" charset="0"/>
              <a:buChar char="•"/>
              <a:defRPr/>
            </a:pPr>
            <a:endParaRPr lang="en-US" dirty="0">
              <a:solidFill>
                <a:srgbClr val="635F6D"/>
              </a:solidFill>
            </a:endParaRPr>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265144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information about rooms that helps you prepare and find your next meeting. No more surprises.</a:t>
            </a:r>
          </a:p>
          <a:p>
            <a:pPr lvl="1"/>
            <a:r>
              <a:rPr lang="en-US" dirty="0" smtClean="0"/>
              <a:t>Location of room in floor plan –</a:t>
            </a:r>
            <a:r>
              <a:rPr lang="en-US" baseline="0" dirty="0" smtClean="0"/>
              <a:t> no more wondering the halls looking for your meeting</a:t>
            </a:r>
            <a:endParaRPr lang="en-US" dirty="0" smtClean="0"/>
          </a:p>
          <a:p>
            <a:pPr lvl="1"/>
            <a:r>
              <a:rPr lang="en-US" dirty="0" smtClean="0"/>
              <a:t>Photos of the from the hallway – visual</a:t>
            </a:r>
            <a:r>
              <a:rPr lang="en-US" baseline="0" dirty="0" smtClean="0"/>
              <a:t> reference of what you’re looking for</a:t>
            </a:r>
            <a:endParaRPr lang="en-US" dirty="0" smtClean="0"/>
          </a:p>
          <a:p>
            <a:pPr lvl="1"/>
            <a:r>
              <a:rPr lang="en-US" dirty="0" smtClean="0"/>
              <a:t>Photos of the interior of the room – visualize</a:t>
            </a:r>
            <a:r>
              <a:rPr lang="en-US" baseline="0" dirty="0" smtClean="0"/>
              <a:t> the layout of the room and confirm it’s a suitable space for you and your guests</a:t>
            </a:r>
            <a:endParaRPr lang="en-US" dirty="0" smtClean="0"/>
          </a:p>
          <a:p>
            <a:pPr lvl="1"/>
            <a:r>
              <a:rPr lang="en-US" dirty="0" smtClean="0"/>
              <a:t>Room type, size, and features/capabilities – confirm</a:t>
            </a:r>
            <a:r>
              <a:rPr lang="en-US" baseline="0" dirty="0" smtClean="0"/>
              <a:t> it’s the right size and has the technology to support your meeting</a:t>
            </a:r>
            <a:endParaRPr lang="en-US" dirty="0" smtClean="0"/>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415142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information about rooms that helps you prepare and find your next meeting. No more surprises.</a:t>
            </a:r>
          </a:p>
          <a:p>
            <a:pPr lvl="1"/>
            <a:r>
              <a:rPr lang="en-US" dirty="0" smtClean="0"/>
              <a:t>Location of room in floor plan –</a:t>
            </a:r>
            <a:r>
              <a:rPr lang="en-US" baseline="0" dirty="0" smtClean="0"/>
              <a:t> no more wandering the halls looking for your meeting</a:t>
            </a:r>
            <a:endParaRPr lang="en-US" dirty="0" smtClean="0"/>
          </a:p>
          <a:p>
            <a:pPr lvl="1"/>
            <a:r>
              <a:rPr lang="en-US" dirty="0" smtClean="0"/>
              <a:t>Photos of the from the hallway – visual</a:t>
            </a:r>
            <a:r>
              <a:rPr lang="en-US" baseline="0" dirty="0" smtClean="0"/>
              <a:t> reference of what you’re looking for</a:t>
            </a:r>
            <a:endParaRPr lang="en-US" dirty="0" smtClean="0"/>
          </a:p>
          <a:p>
            <a:pPr lvl="1"/>
            <a:r>
              <a:rPr lang="en-US" dirty="0" smtClean="0"/>
              <a:t>Photos of the interior of the room – visualize</a:t>
            </a:r>
            <a:r>
              <a:rPr lang="en-US" baseline="0" dirty="0" smtClean="0"/>
              <a:t> the layout of the room and confirm it’s a suitable space for you and your guests</a:t>
            </a:r>
            <a:endParaRPr lang="en-US" dirty="0" smtClean="0"/>
          </a:p>
          <a:p>
            <a:pPr lvl="1"/>
            <a:r>
              <a:rPr lang="en-US" dirty="0" smtClean="0"/>
              <a:t>Room type, size, and features/capabilities – confirm</a:t>
            </a:r>
            <a:r>
              <a:rPr lang="en-US" baseline="0" dirty="0" smtClean="0"/>
              <a:t> it’s the right size and has the technology to support your meeting</a:t>
            </a:r>
            <a:endParaRPr lang="en-US" dirty="0" smtClean="0"/>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333551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information about rooms that helps you prepare and find your next meeting. No more surprises.</a:t>
            </a:r>
          </a:p>
          <a:p>
            <a:pPr lvl="1"/>
            <a:r>
              <a:rPr lang="en-US" dirty="0" smtClean="0"/>
              <a:t>Location of room in floor plan –</a:t>
            </a:r>
            <a:r>
              <a:rPr lang="en-US" baseline="0" dirty="0" smtClean="0"/>
              <a:t> no more wondering the halls looking for your meeting</a:t>
            </a:r>
            <a:endParaRPr lang="en-US" dirty="0" smtClean="0"/>
          </a:p>
          <a:p>
            <a:pPr lvl="1"/>
            <a:r>
              <a:rPr lang="en-US" dirty="0" smtClean="0"/>
              <a:t>Photos of the from the hallway – visual</a:t>
            </a:r>
            <a:r>
              <a:rPr lang="en-US" baseline="0" dirty="0" smtClean="0"/>
              <a:t> reference of what you’re looking for</a:t>
            </a:r>
            <a:endParaRPr lang="en-US" dirty="0" smtClean="0"/>
          </a:p>
          <a:p>
            <a:pPr lvl="1"/>
            <a:r>
              <a:rPr lang="en-US" dirty="0" smtClean="0"/>
              <a:t>Photos of the interior of the room – visualize</a:t>
            </a:r>
            <a:r>
              <a:rPr lang="en-US" baseline="0" dirty="0" smtClean="0"/>
              <a:t> the layout of the room and confirm it’s a suitable space for you and your guests</a:t>
            </a:r>
            <a:endParaRPr lang="en-US" dirty="0" smtClean="0"/>
          </a:p>
          <a:p>
            <a:pPr lvl="1"/>
            <a:r>
              <a:rPr lang="en-US" dirty="0" smtClean="0"/>
              <a:t>Room type, size, and features/capabilities – confirm</a:t>
            </a:r>
            <a:r>
              <a:rPr lang="en-US" baseline="0" dirty="0" smtClean="0"/>
              <a:t> it’s the right size and has the technology to support your meeting</a:t>
            </a:r>
            <a:endParaRPr lang="en-US" dirty="0" smtClean="0"/>
          </a:p>
        </p:txBody>
      </p:sp>
      <p:sp>
        <p:nvSpPr>
          <p:cNvPr id="4" name="Slide Number Placeholder 3"/>
          <p:cNvSpPr>
            <a:spLocks noGrp="1"/>
          </p:cNvSpPr>
          <p:nvPr>
            <p:ph type="sldNum" sz="quarter" idx="10"/>
          </p:nvPr>
        </p:nvSpPr>
        <p:spPr/>
        <p:txBody>
          <a:bodyPr/>
          <a:lstStyle/>
          <a:p>
            <a:pPr>
              <a:defRPr/>
            </a:pPr>
            <a:fld id="{282019CE-0072-664F-9FE1-E748CBBF2423}" type="slidenum">
              <a:rPr lang="en-US">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78699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0829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66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4" name="Rectangle 3"/>
          <p:cNvSpPr/>
          <p:nvPr/>
        </p:nvSpPr>
        <p:spPr>
          <a:xfrm>
            <a:off x="1" y="1913468"/>
            <a:ext cx="12192000" cy="4212167"/>
          </a:xfrm>
          <a:prstGeom prst="rect">
            <a:avLst/>
          </a:prstGeom>
          <a:solidFill>
            <a:srgbClr val="EFF0F4"/>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93">
              <a:defRPr/>
            </a:pPr>
            <a:endParaRPr lang="en-US" sz="1800" dirty="0">
              <a:solidFill>
                <a:srgbClr val="FFFFFF"/>
              </a:solidFill>
            </a:endParaRPr>
          </a:p>
        </p:txBody>
      </p:sp>
      <p:sp>
        <p:nvSpPr>
          <p:cNvPr id="5" name="Rectangle 4"/>
          <p:cNvSpPr/>
          <p:nvPr/>
        </p:nvSpPr>
        <p:spPr>
          <a:xfrm>
            <a:off x="1" y="1"/>
            <a:ext cx="12192000" cy="17399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609493">
              <a:defRPr/>
            </a:pPr>
            <a:endParaRPr lang="en-US" sz="1800" dirty="0">
              <a:solidFill>
                <a:srgbClr val="FFFFFF"/>
              </a:solidFill>
            </a:endParaRPr>
          </a:p>
        </p:txBody>
      </p:sp>
      <p:sp>
        <p:nvSpPr>
          <p:cNvPr id="6" name="Rectangle 5"/>
          <p:cNvSpPr/>
          <p:nvPr/>
        </p:nvSpPr>
        <p:spPr>
          <a:xfrm>
            <a:off x="1" y="1739902"/>
            <a:ext cx="12192000" cy="173567"/>
          </a:xfrm>
          <a:prstGeom prst="rect">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93">
              <a:defRPr/>
            </a:pPr>
            <a:endParaRPr lang="en-US" sz="1800" dirty="0">
              <a:solidFill>
                <a:srgbClr val="FFFFFF"/>
              </a:solidFill>
            </a:endParaRPr>
          </a:p>
        </p:txBody>
      </p:sp>
      <p:sp>
        <p:nvSpPr>
          <p:cNvPr id="7" name="Isosceles Triangle 6"/>
          <p:cNvSpPr/>
          <p:nvPr/>
        </p:nvSpPr>
        <p:spPr>
          <a:xfrm flipV="1">
            <a:off x="1083734" y="1883835"/>
            <a:ext cx="395817" cy="220133"/>
          </a:xfrm>
          <a:prstGeom prst="triangle">
            <a:avLst/>
          </a:prstGeom>
          <a:solidFill>
            <a:srgbClr val="0099D8"/>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93">
              <a:defRPr/>
            </a:pPr>
            <a:endParaRPr lang="en-US" sz="1800" dirty="0">
              <a:solidFill>
                <a:srgbClr val="FFFFFF"/>
              </a:solidFill>
            </a:endParaRPr>
          </a:p>
        </p:txBody>
      </p:sp>
      <p:pic>
        <p:nvPicPr>
          <p:cNvPr id="8" name="Picture 7" descr="tech_drawing-001_v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93618" y="1913468"/>
            <a:ext cx="3998382" cy="421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ech_drawing-001_v1.png"/>
          <p:cNvPicPr>
            <a:picLocks noChangeAspect="1"/>
          </p:cNvPicPr>
          <p:nvPr/>
        </p:nvPicPr>
        <p:blipFill>
          <a:blip r:embed="rId3" cstate="screen">
            <a:extLst>
              <a:ext uri="{28A0092B-C50C-407E-A947-70E740481C1C}">
                <a14:useLocalDpi xmlns:a14="http://schemas.microsoft.com/office/drawing/2010/main"/>
              </a:ext>
            </a:extLst>
          </a:blip>
          <a:srcRect l="-17674"/>
          <a:stretch>
            <a:fillRect/>
          </a:stretch>
        </p:blipFill>
        <p:spPr bwMode="auto">
          <a:xfrm>
            <a:off x="-88900" y="1913468"/>
            <a:ext cx="575733" cy="421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restron_logo_black_rg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83185" y="6364819"/>
            <a:ext cx="2567516" cy="29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43712" y="3027515"/>
            <a:ext cx="10948288" cy="914811"/>
          </a:xfrm>
          <a:prstGeom prst="rect">
            <a:avLst/>
          </a:prstGeom>
          <a:noFill/>
          <a:ln>
            <a:solidFill>
              <a:schemeClr val="bg1">
                <a:alpha val="0"/>
              </a:schemeClr>
            </a:solidFill>
          </a:ln>
        </p:spPr>
        <p:txBody>
          <a:bodyPr lIns="0" tIns="0" rIns="0" bIns="60949" anchor="b">
            <a:normAutofit/>
          </a:bodyPr>
          <a:lstStyle>
            <a:lvl1pPr algn="l">
              <a:defRPr sz="4300" b="1" i="0">
                <a:solidFill>
                  <a:srgbClr val="000000"/>
                </a:solidFill>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243713" y="3942325"/>
            <a:ext cx="8464798" cy="871861"/>
          </a:xfrm>
          <a:ln>
            <a:solidFill>
              <a:schemeClr val="bg1">
                <a:alpha val="0"/>
              </a:schemeClr>
            </a:solidFill>
          </a:ln>
        </p:spPr>
        <p:txBody>
          <a:bodyPr lIns="0" tIns="36570" rIns="0" bIns="0">
            <a:normAutofit/>
          </a:bodyPr>
          <a:lstStyle>
            <a:lvl1pPr marL="0" indent="0" algn="l">
              <a:buNone/>
              <a:defRPr sz="3200">
                <a:solidFill>
                  <a:srgbClr val="635F6D"/>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dirty="0"/>
          </a:p>
        </p:txBody>
      </p:sp>
      <p:sp>
        <p:nvSpPr>
          <p:cNvPr id="13" name="Footer Placeholder 8"/>
          <p:cNvSpPr txBox="1">
            <a:spLocks/>
          </p:cNvSpPr>
          <p:nvPr userDrawn="1"/>
        </p:nvSpPr>
        <p:spPr>
          <a:xfrm>
            <a:off x="361950" y="6125634"/>
            <a:ext cx="7969250" cy="44365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800" dirty="0" smtClean="0">
                <a:solidFill>
                  <a:srgbClr val="635F6D"/>
                </a:solidFill>
                <a:cs typeface="Arial"/>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©2016 Crestron Electronics, Inc.</a:t>
            </a:r>
            <a:endParaRPr lang="en-US" sz="800" dirty="0">
              <a:solidFill>
                <a:srgbClr val="635F6D"/>
              </a:solidFill>
              <a:cs typeface="Arial"/>
            </a:endParaRPr>
          </a:p>
        </p:txBody>
      </p:sp>
    </p:spTree>
    <p:extLst>
      <p:ext uri="{BB962C8B-B14F-4D97-AF65-F5344CB8AC3E}">
        <p14:creationId xmlns:p14="http://schemas.microsoft.com/office/powerpoint/2010/main" val="27348561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600202"/>
            <a:ext cx="10972801"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99" tIns="60949" rIns="121899" bIns="6094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4938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txStyles>
    <p:titleStyle>
      <a:lvl1pPr algn="ctr" defTabSz="609493" rtl="0" eaLnBrk="1" fontAlgn="base" hangingPunct="1">
        <a:spcBef>
          <a:spcPct val="0"/>
        </a:spcBef>
        <a:spcAft>
          <a:spcPct val="0"/>
        </a:spcAft>
        <a:defRPr sz="3200" b="1" kern="1200">
          <a:solidFill>
            <a:srgbClr val="EFF0F4"/>
          </a:solidFill>
          <a:latin typeface="Arial"/>
          <a:ea typeface="ＭＳ Ｐゴシック" charset="0"/>
          <a:cs typeface="Arial"/>
        </a:defRPr>
      </a:lvl1pPr>
      <a:lvl2pPr algn="ctr" defTabSz="609493" rtl="0" eaLnBrk="1" fontAlgn="base" hangingPunct="1">
        <a:spcBef>
          <a:spcPct val="0"/>
        </a:spcBef>
        <a:spcAft>
          <a:spcPct val="0"/>
        </a:spcAft>
        <a:defRPr sz="3200" b="1">
          <a:solidFill>
            <a:srgbClr val="EFF0F4"/>
          </a:solidFill>
          <a:latin typeface="Arial" charset="0"/>
          <a:ea typeface="ＭＳ Ｐゴシック" charset="0"/>
        </a:defRPr>
      </a:lvl2pPr>
      <a:lvl3pPr algn="ctr" defTabSz="609493" rtl="0" eaLnBrk="1" fontAlgn="base" hangingPunct="1">
        <a:spcBef>
          <a:spcPct val="0"/>
        </a:spcBef>
        <a:spcAft>
          <a:spcPct val="0"/>
        </a:spcAft>
        <a:defRPr sz="3200" b="1">
          <a:solidFill>
            <a:srgbClr val="EFF0F4"/>
          </a:solidFill>
          <a:latin typeface="Arial" charset="0"/>
          <a:ea typeface="ＭＳ Ｐゴシック" charset="0"/>
        </a:defRPr>
      </a:lvl3pPr>
      <a:lvl4pPr algn="ctr" defTabSz="609493" rtl="0" eaLnBrk="1" fontAlgn="base" hangingPunct="1">
        <a:spcBef>
          <a:spcPct val="0"/>
        </a:spcBef>
        <a:spcAft>
          <a:spcPct val="0"/>
        </a:spcAft>
        <a:defRPr sz="3200" b="1">
          <a:solidFill>
            <a:srgbClr val="EFF0F4"/>
          </a:solidFill>
          <a:latin typeface="Arial" charset="0"/>
          <a:ea typeface="ＭＳ Ｐゴシック" charset="0"/>
        </a:defRPr>
      </a:lvl4pPr>
      <a:lvl5pPr algn="ctr" defTabSz="609493" rtl="0" eaLnBrk="1" fontAlgn="base" hangingPunct="1">
        <a:spcBef>
          <a:spcPct val="0"/>
        </a:spcBef>
        <a:spcAft>
          <a:spcPct val="0"/>
        </a:spcAft>
        <a:defRPr sz="3200" b="1">
          <a:solidFill>
            <a:srgbClr val="EFF0F4"/>
          </a:solidFill>
          <a:latin typeface="Arial" charset="0"/>
          <a:ea typeface="ＭＳ Ｐゴシック" charset="0"/>
        </a:defRPr>
      </a:lvl5pPr>
      <a:lvl6pPr marL="609493" algn="ctr" defTabSz="609493" rtl="0" eaLnBrk="1" fontAlgn="base" hangingPunct="1">
        <a:spcBef>
          <a:spcPct val="0"/>
        </a:spcBef>
        <a:spcAft>
          <a:spcPct val="0"/>
        </a:spcAft>
        <a:defRPr sz="3200" b="1">
          <a:solidFill>
            <a:srgbClr val="EFF0F4"/>
          </a:solidFill>
          <a:latin typeface="Arial" charset="0"/>
          <a:ea typeface="ＭＳ Ｐゴシック" charset="0"/>
        </a:defRPr>
      </a:lvl6pPr>
      <a:lvl7pPr marL="1218987" algn="ctr" defTabSz="609493" rtl="0" eaLnBrk="1" fontAlgn="base" hangingPunct="1">
        <a:spcBef>
          <a:spcPct val="0"/>
        </a:spcBef>
        <a:spcAft>
          <a:spcPct val="0"/>
        </a:spcAft>
        <a:defRPr sz="3200" b="1">
          <a:solidFill>
            <a:srgbClr val="EFF0F4"/>
          </a:solidFill>
          <a:latin typeface="Arial" charset="0"/>
          <a:ea typeface="ＭＳ Ｐゴシック" charset="0"/>
        </a:defRPr>
      </a:lvl7pPr>
      <a:lvl8pPr marL="1828480" algn="ctr" defTabSz="609493" rtl="0" eaLnBrk="1" fontAlgn="base" hangingPunct="1">
        <a:spcBef>
          <a:spcPct val="0"/>
        </a:spcBef>
        <a:spcAft>
          <a:spcPct val="0"/>
        </a:spcAft>
        <a:defRPr sz="3200" b="1">
          <a:solidFill>
            <a:srgbClr val="EFF0F4"/>
          </a:solidFill>
          <a:latin typeface="Arial" charset="0"/>
          <a:ea typeface="ＭＳ Ｐゴシック" charset="0"/>
        </a:defRPr>
      </a:lvl8pPr>
      <a:lvl9pPr marL="2437973" algn="ctr" defTabSz="609493" rtl="0" eaLnBrk="1" fontAlgn="base" hangingPunct="1">
        <a:spcBef>
          <a:spcPct val="0"/>
        </a:spcBef>
        <a:spcAft>
          <a:spcPct val="0"/>
        </a:spcAft>
        <a:defRPr sz="3200" b="1">
          <a:solidFill>
            <a:srgbClr val="EFF0F4"/>
          </a:solidFill>
          <a:latin typeface="Arial" charset="0"/>
          <a:ea typeface="ＭＳ Ｐゴシック" charset="0"/>
        </a:defRPr>
      </a:lvl9pPr>
    </p:titleStyle>
    <p:body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7.jpeg"/><Relationship Id="rId7" Type="http://schemas.openxmlformats.org/officeDocument/2006/relationships/image" Target="../media/image33.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9.jpe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11.png"/><Relationship Id="rId9" Type="http://schemas.openxmlformats.org/officeDocument/2006/relationships/image" Target="../media/image6.png"/><Relationship Id="rId1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8.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18.pn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89" y="1"/>
            <a:ext cx="12188822" cy="6857998"/>
          </a:xfrm>
          <a:prstGeom prst="rect">
            <a:avLst/>
          </a:prstGeom>
        </p:spPr>
      </p:pic>
      <p:sp>
        <p:nvSpPr>
          <p:cNvPr id="14" name="Content Placeholder 2"/>
          <p:cNvSpPr txBox="1">
            <a:spLocks/>
          </p:cNvSpPr>
          <p:nvPr/>
        </p:nvSpPr>
        <p:spPr>
          <a:xfrm>
            <a:off x="1590" y="1136697"/>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20000"/>
              </a:lnSpc>
              <a:buClr>
                <a:srgbClr val="0099D8"/>
              </a:buClr>
              <a:buNone/>
            </a:pPr>
            <a:r>
              <a:rPr lang="en-US" sz="2000" b="1" dirty="0"/>
              <a:t>The first personal productivity app for employees, </a:t>
            </a:r>
            <a:r>
              <a:rPr lang="en-US" sz="2000" dirty="0"/>
              <a:t>PinPoint clears a path for you to work smarter, faster, and more efficiently.</a:t>
            </a:r>
          </a:p>
        </p:txBody>
      </p:sp>
      <p:grpSp>
        <p:nvGrpSpPr>
          <p:cNvPr id="9" name="Group 8"/>
          <p:cNvGrpSpPr/>
          <p:nvPr/>
        </p:nvGrpSpPr>
        <p:grpSpPr>
          <a:xfrm>
            <a:off x="1588" y="276832"/>
            <a:ext cx="12188825" cy="859864"/>
            <a:chOff x="-1" y="276832"/>
            <a:chExt cx="12188825" cy="859864"/>
          </a:xfrm>
        </p:grpSpPr>
        <p:sp>
          <p:nvSpPr>
            <p:cNvPr id="11"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Crestron PinPoint</a:t>
              </a:r>
              <a:r>
                <a:rPr lang="en-US" sz="2800" baseline="30000" dirty="0">
                  <a:solidFill>
                    <a:srgbClr val="0099D8"/>
                  </a:solidFill>
                </a:rPr>
                <a:t>™</a:t>
              </a:r>
            </a:p>
          </p:txBody>
        </p:sp>
        <p:sp>
          <p:nvSpPr>
            <p:cNvPr id="12" name="Rectangle 11"/>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1056479508"/>
      </p:ext>
    </p:extLst>
  </p:cSld>
  <p:clrMapOvr>
    <a:masterClrMapping/>
  </p:clrMapOvr>
  <mc:AlternateContent xmlns:mc="http://schemas.openxmlformats.org/markup-compatibility/2006" xmlns:p14="http://schemas.microsoft.com/office/powerpoint/2010/main">
    <mc:Choice Requires="p14">
      <p:transition p14:dur="20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1+#ppt_w/2"/>
                                          </p:val>
                                        </p:tav>
                                        <p:tav tm="100000">
                                          <p:val>
                                            <p:strVal val="#ppt_x"/>
                                          </p:val>
                                        </p:tav>
                                      </p:tavLst>
                                    </p:anim>
                                    <p:anim calcmode="lin" valueType="num">
                                      <p:cBhvr additive="base">
                                        <p:cTn id="8" dur="2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200"/>
                            </p:stCondLst>
                            <p:childTnLst>
                              <p:par>
                                <p:cTn id="10" presetID="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1200"/>
                            </p:stCondLst>
                            <p:childTnLst>
                              <p:par>
                                <p:cTn id="13" presetID="1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300"/>
                                        <p:tgtEl>
                                          <p:spTgt spid="14"/>
                                        </p:tgtEl>
                                        <p:attrNameLst>
                                          <p:attrName>ppt_y</p:attrName>
                                        </p:attrNameLst>
                                      </p:cBhvr>
                                      <p:tavLst>
                                        <p:tav tm="0">
                                          <p:val>
                                            <p:strVal val="#ppt_y-#ppt_h*1.125000"/>
                                          </p:val>
                                        </p:tav>
                                        <p:tav tm="100000">
                                          <p:val>
                                            <p:strVal val="#ppt_y"/>
                                          </p:val>
                                        </p:tav>
                                      </p:tavLst>
                                    </p:anim>
                                    <p:animEffect transition="in" filter="wipe(down)">
                                      <p:cBhvr>
                                        <p:cTn id="16"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8" y="1"/>
            <a:ext cx="12188824"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120000"/>
              </a:lnSpc>
              <a:buClr>
                <a:srgbClr val="0099D8"/>
              </a:buClr>
            </a:pPr>
            <a:endParaRPr lang="en-US" sz="2000" dirty="0"/>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Room Preview &amp; Wayfinding</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9403" y="4654103"/>
            <a:ext cx="680720" cy="680720"/>
          </a:xfrm>
          <a:prstGeom prst="rect">
            <a:avLst/>
          </a:prstGeom>
        </p:spPr>
      </p:pic>
      <p:sp>
        <p:nvSpPr>
          <p:cNvPr id="5" name="TextBox 4"/>
          <p:cNvSpPr txBox="1"/>
          <p:nvPr/>
        </p:nvSpPr>
        <p:spPr>
          <a:xfrm>
            <a:off x="1762959" y="4825186"/>
            <a:ext cx="3263058" cy="400110"/>
          </a:xfrm>
          <a:prstGeom prst="rect">
            <a:avLst/>
          </a:prstGeom>
          <a:noFill/>
        </p:spPr>
        <p:txBody>
          <a:bodyPr wrap="none" rtlCol="0">
            <a:spAutoFit/>
          </a:bodyPr>
          <a:lstStyle/>
          <a:p>
            <a:pPr defTabSz="609493" fontAlgn="base">
              <a:spcBef>
                <a:spcPct val="0"/>
              </a:spcBef>
              <a:spcAft>
                <a:spcPct val="0"/>
              </a:spcAft>
            </a:pPr>
            <a:r>
              <a:rPr lang="en-US" sz="2000" b="1" dirty="0">
                <a:solidFill>
                  <a:srgbClr val="000013"/>
                </a:solidFill>
                <a:ea typeface="ＭＳ Ｐゴシック" charset="0"/>
                <a:cs typeface="Arial"/>
              </a:rPr>
              <a:t>Room Size &amp; Capabilities</a:t>
            </a:r>
            <a:endParaRPr lang="en-US" sz="2000" b="1" dirty="0">
              <a:solidFill>
                <a:srgbClr val="000013"/>
              </a:solidFill>
              <a:ea typeface="ＭＳ Ｐゴシック" charset="0"/>
              <a:cs typeface="Arial"/>
            </a:endParaRPr>
          </a:p>
        </p:txBody>
      </p:sp>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403" y="2895400"/>
            <a:ext cx="680720" cy="680720"/>
          </a:xfrm>
          <a:prstGeom prst="rect">
            <a:avLst/>
          </a:prstGeom>
        </p:spPr>
      </p:pic>
      <p:sp>
        <p:nvSpPr>
          <p:cNvPr id="16" name="TextBox 15"/>
          <p:cNvSpPr txBox="1"/>
          <p:nvPr/>
        </p:nvSpPr>
        <p:spPr>
          <a:xfrm>
            <a:off x="1762960" y="3045429"/>
            <a:ext cx="1253869" cy="461665"/>
          </a:xfrm>
          <a:prstGeom prst="rect">
            <a:avLst/>
          </a:prstGeom>
          <a:noFill/>
        </p:spPr>
        <p:txBody>
          <a:bodyPr wrap="none" rtlCol="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Location</a:t>
            </a:r>
            <a:endParaRPr lang="en-US" sz="2000" b="1" dirty="0">
              <a:solidFill>
                <a:srgbClr val="000013"/>
              </a:solidFill>
              <a:ea typeface="ＭＳ Ｐゴシック" charset="0"/>
              <a:cs typeface="Arial"/>
            </a:endParaRPr>
          </a:p>
        </p:txBody>
      </p:sp>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9403" y="3779887"/>
            <a:ext cx="680720" cy="680720"/>
          </a:xfrm>
          <a:prstGeom prst="rect">
            <a:avLst/>
          </a:prstGeom>
        </p:spPr>
      </p:pic>
      <p:sp>
        <p:nvSpPr>
          <p:cNvPr id="17" name="TextBox 16"/>
          <p:cNvSpPr txBox="1"/>
          <p:nvPr/>
        </p:nvSpPr>
        <p:spPr>
          <a:xfrm>
            <a:off x="1762958" y="3900391"/>
            <a:ext cx="2648482"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Room Photo Gallery</a:t>
            </a:r>
            <a:endParaRPr lang="en-US" sz="2000" b="1" dirty="0">
              <a:solidFill>
                <a:srgbClr val="000013"/>
              </a:solidFill>
              <a:ea typeface="ＭＳ Ｐゴシック" charset="0"/>
              <a:cs typeface="Arial"/>
            </a:endParaRPr>
          </a:p>
        </p:txBody>
      </p:sp>
      <p:pic>
        <p:nvPicPr>
          <p:cNvPr id="28" name="Picture 27" descr="crestron_logo_black_rgb.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57525" y="6262624"/>
            <a:ext cx="2564769" cy="294948"/>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0904" y="1552154"/>
            <a:ext cx="2505607" cy="5164738"/>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14480" y="2615197"/>
            <a:ext cx="2163836" cy="1853896"/>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740904" y="1552153"/>
            <a:ext cx="2505609" cy="5164740"/>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740901" y="1552153"/>
            <a:ext cx="2505608" cy="5164740"/>
          </a:xfrm>
          <a:prstGeom prst="rect">
            <a:avLst/>
          </a:prstGeom>
        </p:spPr>
      </p:pic>
    </p:spTree>
    <p:extLst>
      <p:ext uri="{BB962C8B-B14F-4D97-AF65-F5344CB8AC3E}">
        <p14:creationId xmlns:p14="http://schemas.microsoft.com/office/powerpoint/2010/main" val="2295773648"/>
      </p:ext>
    </p:extLst>
  </p:cSld>
  <p:clrMapOvr>
    <a:masterClrMapping/>
  </p:clrMapOvr>
  <mc:AlternateContent xmlns:mc="http://schemas.openxmlformats.org/markup-compatibility/2006" xmlns:p14="http://schemas.microsoft.com/office/powerpoint/2010/main">
    <mc:Choice Requires="p14">
      <p:transition p14:dur="20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
                                        <p:tgtEl>
                                          <p:spTgt spid="5"/>
                                        </p:tgtEl>
                                        <p:attrNameLst>
                                          <p:attrName>ppt_x</p:attrName>
                                        </p:attrNameLst>
                                      </p:cBhvr>
                                      <p:tavLst>
                                        <p:tav tm="0">
                                          <p:val>
                                            <p:strVal val="#ppt_x-#ppt_w*1.125000"/>
                                          </p:val>
                                        </p:tav>
                                        <p:tav tm="100000">
                                          <p:val>
                                            <p:strVal val="#ppt_x"/>
                                          </p:val>
                                        </p:tav>
                                      </p:tavLst>
                                    </p:anim>
                                    <p:animEffect transition="in" filter="wipe(right)">
                                      <p:cBhvr>
                                        <p:cTn id="8" dur="100"/>
                                        <p:tgtEl>
                                          <p:spTgt spid="5"/>
                                        </p:tgtEl>
                                      </p:cBhvr>
                                    </p:animEffect>
                                  </p:childTnLst>
                                </p:cTn>
                              </p:par>
                            </p:childTnLst>
                          </p:cTn>
                        </p:par>
                        <p:par>
                          <p:cTn id="9" fill="hold">
                            <p:stCondLst>
                              <p:cond delay="3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1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1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9" y="1"/>
            <a:ext cx="12188822"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20000"/>
              </a:lnSpc>
              <a:buClr>
                <a:srgbClr val="0099D8"/>
              </a:buClr>
              <a:buNone/>
            </a:pPr>
            <a:r>
              <a:rPr lang="en-US" sz="2000" dirty="0"/>
              <a:t>An intelligent meeting space that provides a personalized, intuitive user experience</a:t>
            </a:r>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User Experience &amp; Automation</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731057704"/>
      </p:ext>
    </p:extLst>
  </p:cSld>
  <p:clrMapOvr>
    <a:masterClrMapping/>
  </p:clrMapOvr>
  <mc:AlternateContent xmlns:mc="http://schemas.openxmlformats.org/markup-compatibility/2006" xmlns:p14="http://schemas.microsoft.com/office/powerpoint/2010/main">
    <mc:Choice Requires="p14">
      <p:transition p14:dur="20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 fill="hold"/>
                                        <p:tgtEl>
                                          <p:spTgt spid="24"/>
                                        </p:tgtEl>
                                        <p:attrNameLst>
                                          <p:attrName>ppt_x</p:attrName>
                                        </p:attrNameLst>
                                      </p:cBhvr>
                                      <p:tavLst>
                                        <p:tav tm="0">
                                          <p:val>
                                            <p:strVal val="1+#ppt_w/2"/>
                                          </p:val>
                                        </p:tav>
                                        <p:tav tm="100000">
                                          <p:val>
                                            <p:strVal val="#ppt_x"/>
                                          </p:val>
                                        </p:tav>
                                      </p:tavLst>
                                    </p:anim>
                                    <p:anim calcmode="lin" valueType="num">
                                      <p:cBhvr additive="base">
                                        <p:cTn id="8" dur="2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200"/>
                            </p:stCondLst>
                            <p:childTnLst>
                              <p:par>
                                <p:cTn id="10" presetID="1"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1200"/>
                            </p:stCondLst>
                            <p:childTnLst>
                              <p:par>
                                <p:cTn id="13" presetID="1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300"/>
                                        <p:tgtEl>
                                          <p:spTgt spid="23"/>
                                        </p:tgtEl>
                                        <p:attrNameLst>
                                          <p:attrName>ppt_y</p:attrName>
                                        </p:attrNameLst>
                                      </p:cBhvr>
                                      <p:tavLst>
                                        <p:tav tm="0">
                                          <p:val>
                                            <p:strVal val="#ppt_y-#ppt_h*1.125000"/>
                                          </p:val>
                                        </p:tav>
                                        <p:tav tm="100000">
                                          <p:val>
                                            <p:strVal val="#ppt_y"/>
                                          </p:val>
                                        </p:tav>
                                      </p:tavLst>
                                    </p:anim>
                                    <p:animEffect transition="in" filter="wipe(down)">
                                      <p:cBhvr>
                                        <p:cTn id="16"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9" y="1"/>
            <a:ext cx="12188822"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120000"/>
              </a:lnSpc>
              <a:buClr>
                <a:srgbClr val="0099D8"/>
              </a:buClr>
            </a:pPr>
            <a:endParaRPr lang="en-US" sz="2000" dirty="0"/>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User Experience &amp; Automation</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1168" y="3671252"/>
            <a:ext cx="680720" cy="680720"/>
          </a:xfrm>
          <a:prstGeom prst="rect">
            <a:avLst/>
          </a:prstGeom>
        </p:spPr>
      </p:pic>
      <p:sp>
        <p:nvSpPr>
          <p:cNvPr id="5" name="TextBox 4"/>
          <p:cNvSpPr txBox="1"/>
          <p:nvPr/>
        </p:nvSpPr>
        <p:spPr>
          <a:xfrm>
            <a:off x="1774725" y="3842335"/>
            <a:ext cx="3091361" cy="400110"/>
          </a:xfrm>
          <a:prstGeom prst="rect">
            <a:avLst/>
          </a:prstGeom>
          <a:noFill/>
        </p:spPr>
        <p:txBody>
          <a:bodyPr wrap="none" rtlCol="0">
            <a:spAutoFit/>
          </a:bodyPr>
          <a:lstStyle/>
          <a:p>
            <a:pPr defTabSz="609493" fontAlgn="base">
              <a:spcBef>
                <a:spcPct val="0"/>
              </a:spcBef>
              <a:spcAft>
                <a:spcPct val="0"/>
              </a:spcAft>
            </a:pPr>
            <a:r>
              <a:rPr lang="en-US" sz="2000" b="1" dirty="0">
                <a:solidFill>
                  <a:srgbClr val="000013"/>
                </a:solidFill>
                <a:ea typeface="ＭＳ Ｐゴシック" charset="0"/>
                <a:cs typeface="Arial"/>
              </a:rPr>
              <a:t>Instant Content Sharing</a:t>
            </a:r>
            <a:endParaRPr lang="en-US" sz="2000" b="1" dirty="0">
              <a:solidFill>
                <a:srgbClr val="000013"/>
              </a:solidFill>
              <a:ea typeface="ＭＳ Ｐゴシック" charset="0"/>
              <a:cs typeface="Arial"/>
            </a:endParaRPr>
          </a:p>
        </p:txBody>
      </p:sp>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1168" y="4555399"/>
            <a:ext cx="680720" cy="680720"/>
          </a:xfrm>
          <a:prstGeom prst="rect">
            <a:avLst/>
          </a:prstGeom>
        </p:spPr>
      </p:pic>
      <p:sp>
        <p:nvSpPr>
          <p:cNvPr id="16" name="TextBox 15"/>
          <p:cNvSpPr txBox="1"/>
          <p:nvPr/>
        </p:nvSpPr>
        <p:spPr>
          <a:xfrm>
            <a:off x="1774725" y="4705965"/>
            <a:ext cx="2372957" cy="461665"/>
          </a:xfrm>
          <a:prstGeom prst="rect">
            <a:avLst/>
          </a:prstGeom>
          <a:noFill/>
        </p:spPr>
        <p:txBody>
          <a:bodyPr wrap="none" rtlCol="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One-Touch Dial-In</a:t>
            </a:r>
            <a:endParaRPr lang="en-US" sz="2000" b="1" dirty="0">
              <a:solidFill>
                <a:srgbClr val="000013"/>
              </a:solidFill>
              <a:ea typeface="ＭＳ Ｐゴシック" charset="0"/>
              <a:cs typeface="Arial"/>
            </a:endParaRPr>
          </a:p>
        </p:txBody>
      </p:sp>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1168" y="2796129"/>
            <a:ext cx="680720" cy="680720"/>
          </a:xfrm>
          <a:prstGeom prst="rect">
            <a:avLst/>
          </a:prstGeom>
        </p:spPr>
      </p:pic>
      <p:sp>
        <p:nvSpPr>
          <p:cNvPr id="17" name="TextBox 16"/>
          <p:cNvSpPr txBox="1"/>
          <p:nvPr/>
        </p:nvSpPr>
        <p:spPr>
          <a:xfrm>
            <a:off x="1774724" y="2916633"/>
            <a:ext cx="2459519"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Welcome Message</a:t>
            </a:r>
            <a:endParaRPr lang="en-US" sz="2000" b="1" dirty="0">
              <a:solidFill>
                <a:srgbClr val="000013"/>
              </a:solidFill>
              <a:ea typeface="ＭＳ Ｐゴシック" charset="0"/>
              <a:cs typeface="Arial"/>
            </a:endParaRPr>
          </a:p>
        </p:txBody>
      </p:sp>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0904" y="1552152"/>
            <a:ext cx="2505609" cy="5164742"/>
          </a:xfrm>
          <a:prstGeom prst="rect">
            <a:avLst/>
          </a:prstGeom>
        </p:spPr>
      </p:pic>
      <p:pic>
        <p:nvPicPr>
          <p:cNvPr id="4098" name="Picture 2" descr="C:\Users\jsinger\Desktop\PinPoint Screen Shots\Kickoff Meeting.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93314" y="2166041"/>
            <a:ext cx="2179009" cy="387573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636548" y="4163974"/>
            <a:ext cx="458214" cy="42087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0000"/>
              </a:solidFill>
            </a:endParaRPr>
          </a:p>
        </p:txBody>
      </p:sp>
      <p:pic>
        <p:nvPicPr>
          <p:cNvPr id="20" name="Picture 1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487420836"/>
      </p:ext>
    </p:extLst>
  </p:cSld>
  <p:clrMapOvr>
    <a:masterClrMapping/>
  </p:clrMapOvr>
  <mc:AlternateContent xmlns:mc="http://schemas.openxmlformats.org/markup-compatibility/2006" xmlns:p14="http://schemas.microsoft.com/office/powerpoint/2010/main">
    <mc:Choice Requires="p14">
      <p:transition p14:dur="2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2" presetClass="entr" presetSubtype="8" fill="hold" grpId="0" nodeType="withEffect">
                                  <p:stCondLst>
                                    <p:cond delay="0"/>
                                  </p:stCondLst>
                                  <p:iterate type="lt">
                                    <p:tmPct val="10000"/>
                                  </p:iterate>
                                  <p:childTnLst>
                                    <p:set>
                                      <p:cBhvr>
                                        <p:cTn id="8" dur="1" fill="hold">
                                          <p:stCondLst>
                                            <p:cond delay="0"/>
                                          </p:stCondLst>
                                        </p:cTn>
                                        <p:tgtEl>
                                          <p:spTgt spid="17"/>
                                        </p:tgtEl>
                                        <p:attrNameLst>
                                          <p:attrName>style.visibility</p:attrName>
                                        </p:attrNameLst>
                                      </p:cBhvr>
                                      <p:to>
                                        <p:strVal val="visible"/>
                                      </p:to>
                                    </p:set>
                                    <p:anim calcmode="lin" valueType="num">
                                      <p:cBhvr additive="base">
                                        <p:cTn id="9" dur="100"/>
                                        <p:tgtEl>
                                          <p:spTgt spid="17"/>
                                        </p:tgtEl>
                                        <p:attrNameLst>
                                          <p:attrName>ppt_x</p:attrName>
                                        </p:attrNameLst>
                                      </p:cBhvr>
                                      <p:tavLst>
                                        <p:tav tm="0">
                                          <p:val>
                                            <p:strVal val="#ppt_x-#ppt_w*1.125000"/>
                                          </p:val>
                                        </p:tav>
                                        <p:tav tm="100000">
                                          <p:val>
                                            <p:strVal val="#ppt_x"/>
                                          </p:val>
                                        </p:tav>
                                      </p:tavLst>
                                    </p:anim>
                                    <p:animEffect transition="in" filter="wipe(right)">
                                      <p:cBhvr>
                                        <p:cTn id="10" dur="1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2" presetClass="entr" presetSubtype="8" fill="hold" grpId="0" nodeType="with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
                                        <p:tgtEl>
                                          <p:spTgt spid="5"/>
                                        </p:tgtEl>
                                        <p:attrNameLst>
                                          <p:attrName>ppt_x</p:attrName>
                                        </p:attrNameLst>
                                      </p:cBhvr>
                                      <p:tavLst>
                                        <p:tav tm="0">
                                          <p:val>
                                            <p:strVal val="#ppt_x-#ppt_w*1.125000"/>
                                          </p:val>
                                        </p:tav>
                                        <p:tav tm="100000">
                                          <p:val>
                                            <p:strVal val="#ppt_x"/>
                                          </p:val>
                                        </p:tav>
                                      </p:tavLst>
                                    </p:anim>
                                    <p:animEffect transition="in" filter="wipe(right)">
                                      <p:cBhvr>
                                        <p:cTn id="18" dur="1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2" presetClass="entr" presetSubtype="8" fill="hold" grpId="0" nodeType="withEffect">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
                                        <p:tgtEl>
                                          <p:spTgt spid="16"/>
                                        </p:tgtEl>
                                        <p:attrNameLst>
                                          <p:attrName>ppt_x</p:attrName>
                                        </p:attrNameLst>
                                      </p:cBhvr>
                                      <p:tavLst>
                                        <p:tav tm="0">
                                          <p:val>
                                            <p:strVal val="#ppt_x-#ppt_w*1.125000"/>
                                          </p:val>
                                        </p:tav>
                                        <p:tav tm="100000">
                                          <p:val>
                                            <p:strVal val="#ppt_x"/>
                                          </p:val>
                                        </p:tav>
                                      </p:tavLst>
                                    </p:anim>
                                    <p:animEffect transition="in" filter="wipe(right)">
                                      <p:cBhvr>
                                        <p:cTn id="29" dur="1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26" presetClass="emph" presetSubtype="0" repeatCount="3000" fill="hold" grpId="1" nodeType="withEffect">
                                  <p:stCondLst>
                                    <p:cond delay="0"/>
                                  </p:stCondLst>
                                  <p:childTnLst>
                                    <p:animEffect transition="out" filter="fade">
                                      <p:cBhvr>
                                        <p:cTn id="37" dur="1000" tmFilter="0, 0; .2, .5; .8, .5; 1, 0"/>
                                        <p:tgtEl>
                                          <p:spTgt spid="2"/>
                                        </p:tgtEl>
                                      </p:cBhvr>
                                    </p:animEffect>
                                    <p:animScale>
                                      <p:cBhvr>
                                        <p:cTn id="38" dur="500" autoRev="1" fill="hold"/>
                                        <p:tgtEl>
                                          <p:spTgt spid="2"/>
                                        </p:tgtEl>
                                      </p:cBhvr>
                                      <p:by x="105000" y="105000"/>
                                    </p:animScale>
                                  </p:childTnLst>
                                </p:cTn>
                              </p:par>
                            </p:childTnLst>
                          </p:cTn>
                        </p:par>
                        <p:par>
                          <p:cTn id="39" fill="hold">
                            <p:stCondLst>
                              <p:cond delay="3000"/>
                            </p:stCondLst>
                            <p:childTnLst>
                              <p:par>
                                <p:cTn id="40" presetID="10" presetClass="exit" presetSubtype="0" fill="hold" grpId="2" nodeType="after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2" grpId="0" animBg="1"/>
      <p:bldP spid="2" grpId="1" animBg="1"/>
      <p:bldP spid="2"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8" y="1"/>
            <a:ext cx="12188824"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20000"/>
              </a:lnSpc>
              <a:buClr>
                <a:srgbClr val="0099D8"/>
              </a:buClr>
              <a:buNone/>
            </a:pPr>
            <a:r>
              <a:rPr lang="en-US" sz="2000" dirty="0"/>
              <a:t>Anticipate potential obstacles throughout your day so everything runs smoothly</a:t>
            </a:r>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“My Day” Dashboard</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3164431511"/>
      </p:ext>
    </p:extLst>
  </p:cSld>
  <p:clrMapOvr>
    <a:masterClrMapping/>
  </p:clrMapOvr>
  <mc:AlternateContent xmlns:mc="http://schemas.openxmlformats.org/markup-compatibility/2006" xmlns:p14="http://schemas.microsoft.com/office/powerpoint/2010/main">
    <mc:Choice Requires="p14">
      <p:transition p14:dur="20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 fill="hold"/>
                                        <p:tgtEl>
                                          <p:spTgt spid="24"/>
                                        </p:tgtEl>
                                        <p:attrNameLst>
                                          <p:attrName>ppt_x</p:attrName>
                                        </p:attrNameLst>
                                      </p:cBhvr>
                                      <p:tavLst>
                                        <p:tav tm="0">
                                          <p:val>
                                            <p:strVal val="1+#ppt_w/2"/>
                                          </p:val>
                                        </p:tav>
                                        <p:tav tm="100000">
                                          <p:val>
                                            <p:strVal val="#ppt_x"/>
                                          </p:val>
                                        </p:tav>
                                      </p:tavLst>
                                    </p:anim>
                                    <p:anim calcmode="lin" valueType="num">
                                      <p:cBhvr additive="base">
                                        <p:cTn id="8" dur="2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200"/>
                            </p:stCondLst>
                            <p:childTnLst>
                              <p:par>
                                <p:cTn id="10" presetID="1"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1200"/>
                            </p:stCondLst>
                            <p:childTnLst>
                              <p:par>
                                <p:cTn id="13" presetID="1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300"/>
                                        <p:tgtEl>
                                          <p:spTgt spid="23"/>
                                        </p:tgtEl>
                                        <p:attrNameLst>
                                          <p:attrName>ppt_y</p:attrName>
                                        </p:attrNameLst>
                                      </p:cBhvr>
                                      <p:tavLst>
                                        <p:tav tm="0">
                                          <p:val>
                                            <p:strVal val="#ppt_y-#ppt_h*1.125000"/>
                                          </p:val>
                                        </p:tav>
                                        <p:tav tm="100000">
                                          <p:val>
                                            <p:strVal val="#ppt_y"/>
                                          </p:val>
                                        </p:tav>
                                      </p:tavLst>
                                    </p:anim>
                                    <p:animEffect transition="in" filter="wipe(down)">
                                      <p:cBhvr>
                                        <p:cTn id="16"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1"/>
            <a:ext cx="12188824"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120000"/>
              </a:lnSpc>
              <a:buClr>
                <a:srgbClr val="0099D8"/>
              </a:buClr>
            </a:pPr>
            <a:endParaRPr lang="en-US" sz="2000" dirty="0"/>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“My Day” Dashboard</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7689" y="4830241"/>
            <a:ext cx="680720" cy="680720"/>
          </a:xfrm>
          <a:prstGeom prst="rect">
            <a:avLst/>
          </a:prstGeom>
        </p:spPr>
      </p:pic>
      <p:sp>
        <p:nvSpPr>
          <p:cNvPr id="5" name="TextBox 4"/>
          <p:cNvSpPr txBox="1"/>
          <p:nvPr/>
        </p:nvSpPr>
        <p:spPr>
          <a:xfrm>
            <a:off x="1781245" y="5001324"/>
            <a:ext cx="1994306" cy="400110"/>
          </a:xfrm>
          <a:prstGeom prst="rect">
            <a:avLst/>
          </a:prstGeom>
          <a:noFill/>
        </p:spPr>
        <p:txBody>
          <a:bodyPr wrap="none" rtlCol="0">
            <a:spAutoFit/>
          </a:bodyPr>
          <a:lstStyle/>
          <a:p>
            <a:pPr defTabSz="609493" fontAlgn="base">
              <a:spcBef>
                <a:spcPct val="0"/>
              </a:spcBef>
              <a:spcAft>
                <a:spcPct val="0"/>
              </a:spcAft>
            </a:pPr>
            <a:r>
              <a:rPr lang="en-US" sz="2000" b="1" dirty="0">
                <a:solidFill>
                  <a:srgbClr val="000013"/>
                </a:solidFill>
                <a:ea typeface="ＭＳ Ｐゴシック" charset="0"/>
                <a:cs typeface="Arial"/>
              </a:rPr>
              <a:t>Conflict Notice</a:t>
            </a:r>
            <a:endParaRPr lang="en-US" sz="2000" b="1" dirty="0">
              <a:solidFill>
                <a:srgbClr val="000013"/>
              </a:solidFill>
              <a:ea typeface="ＭＳ Ｐゴシック" charset="0"/>
              <a:cs typeface="Arial"/>
            </a:endParaRPr>
          </a:p>
        </p:txBody>
      </p:sp>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7689" y="3949996"/>
            <a:ext cx="680720" cy="680720"/>
          </a:xfrm>
          <a:prstGeom prst="rect">
            <a:avLst/>
          </a:prstGeom>
        </p:spPr>
      </p:pic>
      <p:sp>
        <p:nvSpPr>
          <p:cNvPr id="16" name="TextBox 15"/>
          <p:cNvSpPr txBox="1"/>
          <p:nvPr/>
        </p:nvSpPr>
        <p:spPr>
          <a:xfrm>
            <a:off x="1781245" y="4100562"/>
            <a:ext cx="2678938" cy="461665"/>
          </a:xfrm>
          <a:prstGeom prst="rect">
            <a:avLst/>
          </a:prstGeom>
          <a:noFill/>
        </p:spPr>
        <p:txBody>
          <a:bodyPr wrap="none" rtlCol="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Back-to-Back Notice</a:t>
            </a:r>
            <a:endParaRPr lang="en-US" sz="2000" b="1" dirty="0">
              <a:solidFill>
                <a:srgbClr val="000013"/>
              </a:solidFill>
              <a:ea typeface="ＭＳ Ｐゴシック" charset="0"/>
              <a:cs typeface="Arial"/>
            </a:endParaRPr>
          </a:p>
        </p:txBody>
      </p:sp>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7688" y="2166318"/>
            <a:ext cx="680720" cy="680720"/>
          </a:xfrm>
          <a:prstGeom prst="rect">
            <a:avLst/>
          </a:prstGeom>
        </p:spPr>
      </p:pic>
      <p:sp>
        <p:nvSpPr>
          <p:cNvPr id="17" name="TextBox 16"/>
          <p:cNvSpPr txBox="1"/>
          <p:nvPr/>
        </p:nvSpPr>
        <p:spPr>
          <a:xfrm>
            <a:off x="1781244" y="2286822"/>
            <a:ext cx="1975413"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View Schedule</a:t>
            </a:r>
            <a:endParaRPr lang="en-US" sz="2000" b="1" dirty="0">
              <a:solidFill>
                <a:srgbClr val="000013"/>
              </a:solidFill>
              <a:ea typeface="ＭＳ Ｐゴシック" charset="0"/>
              <a:cs typeface="Arial"/>
            </a:endParaRPr>
          </a:p>
        </p:txBody>
      </p:sp>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7689" y="3054864"/>
            <a:ext cx="680720" cy="680720"/>
          </a:xfrm>
          <a:prstGeom prst="rect">
            <a:avLst/>
          </a:prstGeom>
        </p:spPr>
      </p:pic>
      <p:sp>
        <p:nvSpPr>
          <p:cNvPr id="18" name="TextBox 17"/>
          <p:cNvSpPr txBox="1"/>
          <p:nvPr/>
        </p:nvSpPr>
        <p:spPr>
          <a:xfrm>
            <a:off x="1781245" y="3175368"/>
            <a:ext cx="1739579"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Countdowns</a:t>
            </a:r>
            <a:endParaRPr lang="en-US" sz="2000" b="1" dirty="0">
              <a:solidFill>
                <a:srgbClr val="000013"/>
              </a:solidFill>
              <a:ea typeface="ＭＳ Ｐゴシック" charset="0"/>
              <a:cs typeface="Arial"/>
            </a:endParaRPr>
          </a:p>
        </p:txBody>
      </p:sp>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588097" y="2307407"/>
            <a:ext cx="3500451" cy="1324494"/>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588096" y="4076939"/>
            <a:ext cx="3500451" cy="1324494"/>
          </a:xfrm>
          <a:prstGeom prst="rect">
            <a:avLst/>
          </a:prstGeom>
        </p:spPr>
      </p:pic>
      <p:grpSp>
        <p:nvGrpSpPr>
          <p:cNvPr id="2" name="Group 1"/>
          <p:cNvGrpSpPr/>
          <p:nvPr/>
        </p:nvGrpSpPr>
        <p:grpSpPr>
          <a:xfrm>
            <a:off x="5915940" y="1551546"/>
            <a:ext cx="2505902" cy="5165348"/>
            <a:chOff x="5914352" y="1551546"/>
            <a:chExt cx="2505902" cy="5165348"/>
          </a:xfrm>
        </p:grpSpPr>
        <p:pic>
          <p:nvPicPr>
            <p:cNvPr id="20" name="Picture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14352" y="1551546"/>
              <a:ext cx="2505902" cy="5165348"/>
            </a:xfrm>
            <a:prstGeom prst="rect">
              <a:avLst/>
            </a:prstGeom>
          </p:spPr>
        </p:pic>
        <p:pic>
          <p:nvPicPr>
            <p:cNvPr id="3075"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077065" y="2172620"/>
              <a:ext cx="2175026" cy="389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 name="Picture 2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14334" y="1552154"/>
            <a:ext cx="2505609" cy="5164740"/>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916234" y="1559534"/>
            <a:ext cx="2505608" cy="5164738"/>
          </a:xfrm>
          <a:prstGeom prst="rect">
            <a:avLst/>
          </a:prstGeom>
        </p:spPr>
      </p:pic>
    </p:spTree>
    <p:extLst>
      <p:ext uri="{BB962C8B-B14F-4D97-AF65-F5344CB8AC3E}">
        <p14:creationId xmlns:p14="http://schemas.microsoft.com/office/powerpoint/2010/main" val="46100251"/>
      </p:ext>
    </p:extLst>
  </p:cSld>
  <p:clrMapOvr>
    <a:masterClrMapping/>
  </p:clrMapOvr>
  <mc:AlternateContent xmlns:mc="http://schemas.openxmlformats.org/markup-compatibility/2006" xmlns:p14="http://schemas.microsoft.com/office/powerpoint/2010/main">
    <mc:Choice Requires="p14">
      <p:transition p14:dur="200" advClick="0" advTm="20000">
        <p:fade/>
      </p:transition>
    </mc:Choice>
    <mc:Fallback xmlns="">
      <p:transition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12" presetClass="entr" presetSubtype="8" fill="hold" grpId="0" nodeType="withEffect">
                                  <p:stCondLst>
                                    <p:cond delay="500"/>
                                  </p:stCondLst>
                                  <p:iterate type="lt">
                                    <p:tmPct val="10000"/>
                                  </p:iterate>
                                  <p:childTnLst>
                                    <p:set>
                                      <p:cBhvr>
                                        <p:cTn id="8" dur="1" fill="hold">
                                          <p:stCondLst>
                                            <p:cond delay="0"/>
                                          </p:stCondLst>
                                        </p:cTn>
                                        <p:tgtEl>
                                          <p:spTgt spid="17"/>
                                        </p:tgtEl>
                                        <p:attrNameLst>
                                          <p:attrName>style.visibility</p:attrName>
                                        </p:attrNameLst>
                                      </p:cBhvr>
                                      <p:to>
                                        <p:strVal val="visible"/>
                                      </p:to>
                                    </p:set>
                                    <p:anim calcmode="lin" valueType="num">
                                      <p:cBhvr additive="base">
                                        <p:cTn id="9" dur="100"/>
                                        <p:tgtEl>
                                          <p:spTgt spid="17"/>
                                        </p:tgtEl>
                                        <p:attrNameLst>
                                          <p:attrName>ppt_x</p:attrName>
                                        </p:attrNameLst>
                                      </p:cBhvr>
                                      <p:tavLst>
                                        <p:tav tm="0">
                                          <p:val>
                                            <p:strVal val="#ppt_x-#ppt_w*1.125000"/>
                                          </p:val>
                                        </p:tav>
                                        <p:tav tm="100000">
                                          <p:val>
                                            <p:strVal val="#ppt_x"/>
                                          </p:val>
                                        </p:tav>
                                      </p:tavLst>
                                    </p:anim>
                                    <p:animEffect transition="in" filter="wipe(right)">
                                      <p:cBhvr>
                                        <p:cTn id="10" dur="1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2" presetClass="entr" presetSubtype="8" fill="hold" grpId="0" nodeType="with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
                                        <p:tgtEl>
                                          <p:spTgt spid="18"/>
                                        </p:tgtEl>
                                        <p:attrNameLst>
                                          <p:attrName>ppt_x</p:attrName>
                                        </p:attrNameLst>
                                      </p:cBhvr>
                                      <p:tavLst>
                                        <p:tav tm="0">
                                          <p:val>
                                            <p:strVal val="#ppt_x-#ppt_w*1.125000"/>
                                          </p:val>
                                        </p:tav>
                                        <p:tav tm="100000">
                                          <p:val>
                                            <p:strVal val="#ppt_x"/>
                                          </p:val>
                                        </p:tav>
                                      </p:tavLst>
                                    </p:anim>
                                    <p:animEffect transition="in" filter="wipe(right)">
                                      <p:cBhvr>
                                        <p:cTn id="21" dur="1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2" presetClass="entr" presetSubtype="8" fill="hold" grpId="0" nodeType="withEffect">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100"/>
                                        <p:tgtEl>
                                          <p:spTgt spid="16"/>
                                        </p:tgtEl>
                                        <p:attrNameLst>
                                          <p:attrName>ppt_x</p:attrName>
                                        </p:attrNameLst>
                                      </p:cBhvr>
                                      <p:tavLst>
                                        <p:tav tm="0">
                                          <p:val>
                                            <p:strVal val="#ppt_x-#ppt_w*1.125000"/>
                                          </p:val>
                                        </p:tav>
                                        <p:tav tm="100000">
                                          <p:val>
                                            <p:strVal val="#ppt_x"/>
                                          </p:val>
                                        </p:tav>
                                      </p:tavLst>
                                    </p:anim>
                                    <p:animEffect transition="in" filter="wipe(right)">
                                      <p:cBhvr>
                                        <p:cTn id="29" dur="100"/>
                                        <p:tgtEl>
                                          <p:spTgt spid="16"/>
                                        </p:tgtEl>
                                      </p:cBhvr>
                                    </p:animEffect>
                                  </p:childTnLst>
                                </p:cTn>
                              </p:par>
                            </p:childTnLst>
                          </p:cTn>
                        </p:par>
                        <p:par>
                          <p:cTn id="30" fill="hold">
                            <p:stCondLst>
                              <p:cond delay="27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77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2" presetClass="entr" presetSubtype="8" fill="hold" grpId="0" nodeType="withEffect">
                                  <p:stCondLst>
                                    <p:cond delay="0"/>
                                  </p:stCondLst>
                                  <p:iterate type="lt">
                                    <p:tmPct val="10000"/>
                                  </p:iterate>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
                                        <p:tgtEl>
                                          <p:spTgt spid="5"/>
                                        </p:tgtEl>
                                        <p:attrNameLst>
                                          <p:attrName>ppt_x</p:attrName>
                                        </p:attrNameLst>
                                      </p:cBhvr>
                                      <p:tavLst>
                                        <p:tav tm="0">
                                          <p:val>
                                            <p:strVal val="#ppt_x-#ppt_w*1.125000"/>
                                          </p:val>
                                        </p:tav>
                                        <p:tav tm="100000">
                                          <p:val>
                                            <p:strVal val="#ppt_x"/>
                                          </p:val>
                                        </p:tav>
                                      </p:tavLst>
                                    </p:anim>
                                    <p:animEffect transition="in" filter="wipe(right)">
                                      <p:cBhvr>
                                        <p:cTn id="45" dur="100"/>
                                        <p:tgtEl>
                                          <p:spTgt spid="5"/>
                                        </p:tgtEl>
                                      </p:cBhvr>
                                    </p:animEffect>
                                  </p:childTnLst>
                                </p:cTn>
                              </p:par>
                            </p:childTnLst>
                          </p:cTn>
                        </p:par>
                        <p:par>
                          <p:cTn id="46" fill="hold">
                            <p:stCondLst>
                              <p:cond delay="230"/>
                            </p:stCondLst>
                            <p:childTnLst>
                              <p:par>
                                <p:cTn id="47" presetID="10"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300"/>
                                        <p:tgtEl>
                                          <p:spTgt spid="30"/>
                                        </p:tgtEl>
                                      </p:cBhvr>
                                    </p:animEffect>
                                  </p:childTnLst>
                                </p:cTn>
                              </p:par>
                            </p:childTnLst>
                          </p:cTn>
                        </p:par>
                        <p:par>
                          <p:cTn id="50" fill="hold">
                            <p:stCondLst>
                              <p:cond delay="530"/>
                            </p:stCondLst>
                            <p:childTnLst>
                              <p:par>
                                <p:cTn id="51" presetID="10" presetClass="entr" presetSubtype="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300"/>
                                        <p:tgtEl>
                                          <p:spTgt spid="29"/>
                                        </p:tgtEl>
                                      </p:cBhvr>
                                    </p:animEffect>
                                  </p:childTnLst>
                                </p:cTn>
                              </p:par>
                              <p:par>
                                <p:cTn id="54" presetID="10" presetClass="exit" presetSubtype="0" fill="hold"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7" y="1"/>
            <a:ext cx="12188828" cy="6857999"/>
          </a:xfrm>
          <a:prstGeom prst="rect">
            <a:avLst/>
          </a:prstGeom>
        </p:spPr>
      </p:pic>
      <p:sp>
        <p:nvSpPr>
          <p:cNvPr id="12" name="Content Placeholder 2"/>
          <p:cNvSpPr txBox="1">
            <a:spLocks/>
          </p:cNvSpPr>
          <p:nvPr/>
        </p:nvSpPr>
        <p:spPr>
          <a:xfrm>
            <a:off x="1588" y="1136698"/>
            <a:ext cx="6098519" cy="5721303"/>
          </a:xfrm>
          <a:prstGeom prst="rect">
            <a:avLst/>
          </a:prstGeom>
          <a:solidFill>
            <a:schemeClr val="accent2">
              <a:lumMod val="20000"/>
              <a:lumOff val="80000"/>
              <a:alpha val="85000"/>
            </a:schemeClr>
          </a:solidFill>
        </p:spPr>
        <p:txBody>
          <a:bodyPr lIns="914400" tIns="228600" rIns="457200" bIns="228600" anchor="t"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20000"/>
              </a:lnSpc>
              <a:spcBef>
                <a:spcPts val="500"/>
              </a:spcBef>
              <a:spcAft>
                <a:spcPts val="500"/>
              </a:spcAft>
              <a:buClr>
                <a:srgbClr val="0099D8"/>
              </a:buClr>
              <a:buNone/>
            </a:pPr>
            <a:r>
              <a:rPr lang="en-US" sz="2000" b="1" dirty="0"/>
              <a:t>The future of meeting spaces</a:t>
            </a:r>
          </a:p>
          <a:p>
            <a:pPr>
              <a:lnSpc>
                <a:spcPct val="120000"/>
              </a:lnSpc>
              <a:spcBef>
                <a:spcPts val="500"/>
              </a:spcBef>
              <a:spcAft>
                <a:spcPts val="500"/>
              </a:spcAft>
              <a:buClr>
                <a:srgbClr val="0099D8"/>
              </a:buClr>
            </a:pPr>
            <a:r>
              <a:rPr lang="en-US" sz="2000" dirty="0"/>
              <a:t>Consistent experience</a:t>
            </a:r>
          </a:p>
          <a:p>
            <a:pPr>
              <a:lnSpc>
                <a:spcPct val="120000"/>
              </a:lnSpc>
              <a:spcBef>
                <a:spcPts val="500"/>
              </a:spcBef>
              <a:spcAft>
                <a:spcPts val="500"/>
              </a:spcAft>
              <a:buClr>
                <a:srgbClr val="0099D8"/>
              </a:buClr>
            </a:pPr>
            <a:r>
              <a:rPr lang="en-US" sz="2000" dirty="0"/>
              <a:t>Scalable, repeatable</a:t>
            </a:r>
          </a:p>
          <a:p>
            <a:pPr lvl="1">
              <a:spcBef>
                <a:spcPts val="0"/>
              </a:spcBef>
              <a:spcAft>
                <a:spcPts val="0"/>
              </a:spcAft>
              <a:buClr>
                <a:srgbClr val="0099D8"/>
              </a:buClr>
            </a:pPr>
            <a:r>
              <a:rPr lang="en-US" sz="1600" dirty="0"/>
              <a:t>Boardroom</a:t>
            </a:r>
          </a:p>
          <a:p>
            <a:pPr lvl="1">
              <a:spcBef>
                <a:spcPts val="0"/>
              </a:spcBef>
              <a:spcAft>
                <a:spcPts val="0"/>
              </a:spcAft>
              <a:buClr>
                <a:srgbClr val="0099D8"/>
              </a:buClr>
            </a:pPr>
            <a:r>
              <a:rPr lang="en-US" sz="1600" dirty="0"/>
              <a:t>Conference rooms</a:t>
            </a:r>
          </a:p>
          <a:p>
            <a:pPr lvl="1">
              <a:spcBef>
                <a:spcPts val="0"/>
              </a:spcBef>
              <a:spcAft>
                <a:spcPts val="0"/>
              </a:spcAft>
              <a:buClr>
                <a:srgbClr val="0099D8"/>
              </a:buClr>
            </a:pPr>
            <a:r>
              <a:rPr lang="en-US" sz="1600" dirty="0"/>
              <a:t>Huddle spaces</a:t>
            </a:r>
          </a:p>
          <a:p>
            <a:pPr lvl="1">
              <a:spcBef>
                <a:spcPts val="0"/>
              </a:spcBef>
              <a:spcAft>
                <a:spcPts val="0"/>
              </a:spcAft>
              <a:buClr>
                <a:srgbClr val="0099D8"/>
              </a:buClr>
            </a:pPr>
            <a:r>
              <a:rPr lang="en-US" sz="1600" dirty="0"/>
              <a:t>Training rooms</a:t>
            </a:r>
          </a:p>
          <a:p>
            <a:pPr>
              <a:lnSpc>
                <a:spcPct val="120000"/>
              </a:lnSpc>
              <a:spcBef>
                <a:spcPts val="500"/>
              </a:spcBef>
              <a:spcAft>
                <a:spcPts val="500"/>
              </a:spcAft>
              <a:buClr>
                <a:srgbClr val="0099D8"/>
              </a:buClr>
            </a:pPr>
            <a:r>
              <a:rPr lang="en-US" sz="2000" dirty="0"/>
              <a:t>.AV Framework</a:t>
            </a:r>
            <a:r>
              <a:rPr lang="en-US" sz="2000" baseline="30000" dirty="0"/>
              <a:t>™</a:t>
            </a:r>
            <a:r>
              <a:rPr lang="en-US" sz="2000" dirty="0"/>
              <a:t> operating system</a:t>
            </a:r>
          </a:p>
          <a:p>
            <a:pPr lvl="1">
              <a:spcBef>
                <a:spcPts val="0"/>
              </a:spcBef>
              <a:spcAft>
                <a:spcPts val="0"/>
              </a:spcAft>
              <a:buClr>
                <a:srgbClr val="0099D8"/>
              </a:buClr>
            </a:pPr>
            <a:r>
              <a:rPr lang="en-US" sz="1600" dirty="0"/>
              <a:t>Plug-and-play</a:t>
            </a:r>
          </a:p>
          <a:p>
            <a:pPr lvl="1">
              <a:spcBef>
                <a:spcPts val="0"/>
              </a:spcBef>
              <a:spcAft>
                <a:spcPts val="0"/>
              </a:spcAft>
              <a:buClr>
                <a:srgbClr val="0099D8"/>
              </a:buClr>
            </a:pPr>
            <a:r>
              <a:rPr lang="en-US" sz="1600" dirty="0"/>
              <a:t>No programming required</a:t>
            </a:r>
          </a:p>
        </p:txBody>
      </p:sp>
      <p:grpSp>
        <p:nvGrpSpPr>
          <p:cNvPr id="8" name="Group 7"/>
          <p:cNvGrpSpPr/>
          <p:nvPr/>
        </p:nvGrpSpPr>
        <p:grpSpPr>
          <a:xfrm>
            <a:off x="1588" y="276832"/>
            <a:ext cx="12188825" cy="859864"/>
            <a:chOff x="-1" y="276832"/>
            <a:chExt cx="12188825" cy="859864"/>
          </a:xfrm>
        </p:grpSpPr>
        <p:sp>
          <p:nvSpPr>
            <p:cNvPr id="9" name="Content Placeholder 2"/>
            <p:cNvSpPr txBox="1">
              <a:spLocks/>
            </p:cNvSpPr>
            <p:nvPr/>
          </p:nvSpPr>
          <p:spPr>
            <a:xfrm>
              <a:off x="-1" y="322551"/>
              <a:ext cx="12188825" cy="814145"/>
            </a:xfrm>
            <a:prstGeom prst="rect">
              <a:avLst/>
            </a:prstGeom>
            <a:solidFill>
              <a:srgbClr val="FFFFFF">
                <a:alpha val="90000"/>
              </a:srgbClr>
            </a:solidFill>
          </p:spPr>
          <p:txBody>
            <a:bodyPr lIns="9144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Built on a Hardware Platform</a:t>
              </a:r>
              <a:endParaRPr lang="en-US" sz="2800" baseline="30000" dirty="0">
                <a:solidFill>
                  <a:srgbClr val="0099D8"/>
                </a:solidFill>
              </a:endParaRPr>
            </a:p>
          </p:txBody>
        </p:sp>
        <p:sp>
          <p:nvSpPr>
            <p:cNvPr id="10" name="Rectangle 9"/>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601544862"/>
      </p:ext>
    </p:extLst>
  </p:cSld>
  <p:clrMapOvr>
    <a:masterClrMapping/>
  </p:clrMapOvr>
  <mc:AlternateContent xmlns:mc="http://schemas.openxmlformats.org/markup-compatibility/2006" xmlns:p14="http://schemas.microsoft.com/office/powerpoint/2010/main">
    <mc:Choice Requires="p14">
      <p:transition p14:dur="2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3000"/>
                                  </p:stCondLst>
                                  <p:childTnLst>
                                    <p:set>
                                      <p:cBhvr>
                                        <p:cTn id="11" dur="1" fill="hold">
                                          <p:stCondLst>
                                            <p:cond delay="0"/>
                                          </p:stCondLst>
                                        </p:cTn>
                                        <p:tgtEl>
                                          <p:spTgt spid="12">
                                            <p:txEl>
                                              <p:pRg st="2" end="2"/>
                                            </p:txEl>
                                          </p:spTgt>
                                        </p:tgtEl>
                                        <p:attrNameLst>
                                          <p:attrName>style.visibility</p:attrName>
                                        </p:attrNameLst>
                                      </p:cBhvr>
                                      <p:to>
                                        <p:strVal val="visible"/>
                                      </p:to>
                                    </p:set>
                                  </p:childTnLst>
                                </p:cTn>
                              </p:par>
                              <p:par>
                                <p:cTn id="12" presetID="1" presetClass="entr" presetSubtype="0" fill="hold" nodeType="withEffect">
                                  <p:stCondLst>
                                    <p:cond delay="3000"/>
                                  </p:stCondLst>
                                  <p:childTnLst>
                                    <p:set>
                                      <p:cBhvr>
                                        <p:cTn id="13" dur="1" fill="hold">
                                          <p:stCondLst>
                                            <p:cond delay="0"/>
                                          </p:stCondLst>
                                        </p:cTn>
                                        <p:tgtEl>
                                          <p:spTgt spid="12">
                                            <p:txEl>
                                              <p:pRg st="3" end="3"/>
                                            </p:txEl>
                                          </p:spTgt>
                                        </p:tgtEl>
                                        <p:attrNameLst>
                                          <p:attrName>style.visibility</p:attrName>
                                        </p:attrNameLst>
                                      </p:cBhvr>
                                      <p:to>
                                        <p:strVal val="visible"/>
                                      </p:to>
                                    </p:set>
                                  </p:childTnLst>
                                </p:cTn>
                              </p:par>
                              <p:par>
                                <p:cTn id="14" presetID="1" presetClass="entr" presetSubtype="0" fill="hold" nodeType="withEffect">
                                  <p:stCondLst>
                                    <p:cond delay="3000"/>
                                  </p:stCondLst>
                                  <p:childTnLst>
                                    <p:set>
                                      <p:cBhvr>
                                        <p:cTn id="15" dur="1" fill="hold">
                                          <p:stCondLst>
                                            <p:cond delay="0"/>
                                          </p:stCondLst>
                                        </p:cTn>
                                        <p:tgtEl>
                                          <p:spTgt spid="12">
                                            <p:txEl>
                                              <p:pRg st="4" end="4"/>
                                            </p:txEl>
                                          </p:spTgt>
                                        </p:tgtEl>
                                        <p:attrNameLst>
                                          <p:attrName>style.visibility</p:attrName>
                                        </p:attrNameLst>
                                      </p:cBhvr>
                                      <p:to>
                                        <p:strVal val="visible"/>
                                      </p:to>
                                    </p:set>
                                  </p:childTnLst>
                                </p:cTn>
                              </p:par>
                              <p:par>
                                <p:cTn id="16" presetID="1" presetClass="entr" presetSubtype="0" fill="hold" nodeType="withEffect">
                                  <p:stCondLst>
                                    <p:cond delay="3000"/>
                                  </p:stCondLst>
                                  <p:childTnLst>
                                    <p:set>
                                      <p:cBhvr>
                                        <p:cTn id="17" dur="1" fill="hold">
                                          <p:stCondLst>
                                            <p:cond delay="0"/>
                                          </p:stCondLst>
                                        </p:cTn>
                                        <p:tgtEl>
                                          <p:spTgt spid="12">
                                            <p:txEl>
                                              <p:pRg st="5" end="5"/>
                                            </p:txEl>
                                          </p:spTgt>
                                        </p:tgtEl>
                                        <p:attrNameLst>
                                          <p:attrName>style.visibility</p:attrName>
                                        </p:attrNameLst>
                                      </p:cBhvr>
                                      <p:to>
                                        <p:strVal val="visible"/>
                                      </p:to>
                                    </p:set>
                                  </p:childTnLst>
                                </p:cTn>
                              </p:par>
                              <p:par>
                                <p:cTn id="18" presetID="1" presetClass="entr" presetSubtype="0" fill="hold" nodeType="withEffect">
                                  <p:stCondLst>
                                    <p:cond delay="3000"/>
                                  </p:stCondLst>
                                  <p:childTnLst>
                                    <p:set>
                                      <p:cBhvr>
                                        <p:cTn id="19" dur="1" fill="hold">
                                          <p:stCondLst>
                                            <p:cond delay="0"/>
                                          </p:stCondLst>
                                        </p:cTn>
                                        <p:tgtEl>
                                          <p:spTgt spid="12">
                                            <p:txEl>
                                              <p:pRg st="6" end="6"/>
                                            </p:txEl>
                                          </p:spTgt>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300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par>
                                <p:cTn id="23" presetID="1" presetClass="entr" presetSubtype="0" fill="hold" nodeType="withEffect">
                                  <p:stCondLst>
                                    <p:cond delay="300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300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8" y="1"/>
            <a:ext cx="12188824" cy="6857999"/>
          </a:xfrm>
          <a:prstGeom prst="rect">
            <a:avLst/>
          </a:prstGeom>
        </p:spPr>
      </p:pic>
      <p:grpSp>
        <p:nvGrpSpPr>
          <p:cNvPr id="8" name="Group 7"/>
          <p:cNvGrpSpPr/>
          <p:nvPr/>
        </p:nvGrpSpPr>
        <p:grpSpPr>
          <a:xfrm>
            <a:off x="1588" y="276832"/>
            <a:ext cx="12188825" cy="859864"/>
            <a:chOff x="-1" y="276832"/>
            <a:chExt cx="12188825" cy="859864"/>
          </a:xfrm>
        </p:grpSpPr>
        <p:sp>
          <p:nvSpPr>
            <p:cNvPr id="9" name="Content Placeholder 2"/>
            <p:cNvSpPr txBox="1">
              <a:spLocks/>
            </p:cNvSpPr>
            <p:nvPr/>
          </p:nvSpPr>
          <p:spPr>
            <a:xfrm>
              <a:off x="-1" y="322551"/>
              <a:ext cx="12188825" cy="814145"/>
            </a:xfrm>
            <a:prstGeom prst="rect">
              <a:avLst/>
            </a:prstGeom>
            <a:solidFill>
              <a:srgbClr val="FFFFFF">
                <a:alpha val="90000"/>
              </a:srgbClr>
            </a:solidFill>
          </p:spPr>
          <p:txBody>
            <a:bodyPr lIns="9144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Built on a Hardware Platform</a:t>
              </a:r>
              <a:endParaRPr lang="en-US" sz="2800" baseline="30000" dirty="0">
                <a:solidFill>
                  <a:srgbClr val="0099D8"/>
                </a:solidFill>
              </a:endParaRPr>
            </a:p>
          </p:txBody>
        </p:sp>
        <p:sp>
          <p:nvSpPr>
            <p:cNvPr id="10" name="Rectangle 9"/>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1798285993"/>
      </p:ext>
    </p:extLst>
  </p:cSld>
  <p:clrMapOvr>
    <a:masterClrMapping/>
  </p:clrMapOvr>
  <mc:AlternateContent xmlns:mc="http://schemas.openxmlformats.org/markup-compatibility/2006" xmlns:p14="http://schemas.microsoft.com/office/powerpoint/2010/main">
    <mc:Choice Requires="p14">
      <p:transition p14:dur="200" advClick="0" advTm="2000">
        <p:fade/>
      </p:transition>
    </mc:Choice>
    <mc:Fallback xmlns="">
      <p:transition advClick="0" advTm="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7" y="1"/>
            <a:ext cx="12188828" cy="6857999"/>
          </a:xfrm>
          <a:prstGeom prst="rect">
            <a:avLst/>
          </a:prstGeom>
        </p:spPr>
      </p:pic>
      <p:grpSp>
        <p:nvGrpSpPr>
          <p:cNvPr id="8" name="Group 7"/>
          <p:cNvGrpSpPr/>
          <p:nvPr/>
        </p:nvGrpSpPr>
        <p:grpSpPr>
          <a:xfrm>
            <a:off x="1588" y="276832"/>
            <a:ext cx="12188825" cy="859864"/>
            <a:chOff x="-1" y="276832"/>
            <a:chExt cx="12188825" cy="859864"/>
          </a:xfrm>
        </p:grpSpPr>
        <p:sp>
          <p:nvSpPr>
            <p:cNvPr id="9" name="Content Placeholder 2"/>
            <p:cNvSpPr txBox="1">
              <a:spLocks/>
            </p:cNvSpPr>
            <p:nvPr/>
          </p:nvSpPr>
          <p:spPr>
            <a:xfrm>
              <a:off x="-1" y="322551"/>
              <a:ext cx="12188825" cy="814145"/>
            </a:xfrm>
            <a:prstGeom prst="rect">
              <a:avLst/>
            </a:prstGeom>
            <a:solidFill>
              <a:srgbClr val="FFFFFF">
                <a:alpha val="90000"/>
              </a:srgbClr>
            </a:solidFill>
          </p:spPr>
          <p:txBody>
            <a:bodyPr lIns="9144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Built on a Hardware Platform</a:t>
              </a:r>
              <a:endParaRPr lang="en-US" sz="2800" baseline="30000" dirty="0">
                <a:solidFill>
                  <a:srgbClr val="0099D8"/>
                </a:solidFill>
              </a:endParaRPr>
            </a:p>
          </p:txBody>
        </p:sp>
        <p:sp>
          <p:nvSpPr>
            <p:cNvPr id="10" name="Rectangle 9"/>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 name="Picture 1" descr="Content-Sharing_Phone_v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4722" y="2698570"/>
            <a:ext cx="1872147" cy="385900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559698499"/>
      </p:ext>
    </p:extLst>
  </p:cSld>
  <p:clrMapOvr>
    <a:masterClrMapping/>
  </p:clrMapOvr>
  <mc:AlternateContent xmlns:mc="http://schemas.openxmlformats.org/markup-compatibility/2006" xmlns:p14="http://schemas.microsoft.com/office/powerpoint/2010/main">
    <mc:Choice Requires="p14">
      <p:transition p14:dur="200" advClick="0" advTm="2000">
        <p:fade/>
      </p:transition>
    </mc:Choice>
    <mc:Fallback xmlns="">
      <p:transition advClick="0" advTm="2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7" y="1"/>
            <a:ext cx="12188828" cy="6857999"/>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588" y="1"/>
            <a:ext cx="2705101" cy="6857999"/>
          </a:xfrm>
          <a:prstGeom prst="rect">
            <a:avLst/>
          </a:prstGeom>
        </p:spPr>
      </p:pic>
      <p:grpSp>
        <p:nvGrpSpPr>
          <p:cNvPr id="8" name="Group 7"/>
          <p:cNvGrpSpPr/>
          <p:nvPr/>
        </p:nvGrpSpPr>
        <p:grpSpPr>
          <a:xfrm>
            <a:off x="1588" y="276832"/>
            <a:ext cx="12188825" cy="859864"/>
            <a:chOff x="-1" y="276832"/>
            <a:chExt cx="12188825" cy="859864"/>
          </a:xfrm>
        </p:grpSpPr>
        <p:sp>
          <p:nvSpPr>
            <p:cNvPr id="9" name="Content Placeholder 2"/>
            <p:cNvSpPr txBox="1">
              <a:spLocks/>
            </p:cNvSpPr>
            <p:nvPr/>
          </p:nvSpPr>
          <p:spPr>
            <a:xfrm>
              <a:off x="-1" y="322551"/>
              <a:ext cx="12188825" cy="814145"/>
            </a:xfrm>
            <a:prstGeom prst="rect">
              <a:avLst/>
            </a:prstGeom>
            <a:solidFill>
              <a:srgbClr val="FFFFFF">
                <a:alpha val="90000"/>
              </a:srgbClr>
            </a:solidFill>
          </p:spPr>
          <p:txBody>
            <a:bodyPr lIns="9144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Built on a Hardware Platform</a:t>
              </a:r>
              <a:endParaRPr lang="en-US" sz="2800" baseline="30000" dirty="0">
                <a:solidFill>
                  <a:srgbClr val="0099D8"/>
                </a:solidFill>
              </a:endParaRPr>
            </a:p>
          </p:txBody>
        </p:sp>
        <p:sp>
          <p:nvSpPr>
            <p:cNvPr id="10" name="Rectangle 9"/>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pic>
        <p:nvPicPr>
          <p:cNvPr id="15" name="Picture 14" descr="Content-Sharing_Phone_v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94722" y="2698570"/>
            <a:ext cx="1872147" cy="3859003"/>
          </a:xfrm>
          <a:prstGeom prst="rect">
            <a:avLst/>
          </a:prstGeom>
        </p:spPr>
      </p:pic>
    </p:spTree>
    <p:extLst>
      <p:ext uri="{BB962C8B-B14F-4D97-AF65-F5344CB8AC3E}">
        <p14:creationId xmlns:p14="http://schemas.microsoft.com/office/powerpoint/2010/main" val="3689850075"/>
      </p:ext>
    </p:extLst>
  </p:cSld>
  <p:clrMapOvr>
    <a:masterClrMapping/>
  </p:clrMapOvr>
  <mc:AlternateContent xmlns:mc="http://schemas.openxmlformats.org/markup-compatibility/2006" xmlns:p14="http://schemas.microsoft.com/office/powerpoint/2010/main">
    <mc:Choice Requires="p14">
      <p:transition p14:dur="200" advClick="0" advTm="2000">
        <p:fade/>
      </p:transition>
    </mc:Choice>
    <mc:Fallback xmlns="">
      <p:transition advClick="0" advTm="2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7" y="1"/>
            <a:ext cx="12188828" cy="6857999"/>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588" y="1"/>
            <a:ext cx="2705101" cy="685799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pic>
        <p:nvPicPr>
          <p:cNvPr id="15" name="Picture 14" descr="Content-Sharing_Phone_v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94722" y="2698570"/>
            <a:ext cx="1872147" cy="3859003"/>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719388" y="1"/>
            <a:ext cx="2895600" cy="6857999"/>
          </a:xfrm>
          <a:prstGeom prst="rect">
            <a:avLst/>
          </a:prstGeom>
        </p:spPr>
      </p:pic>
      <p:grpSp>
        <p:nvGrpSpPr>
          <p:cNvPr id="8" name="Group 7"/>
          <p:cNvGrpSpPr/>
          <p:nvPr/>
        </p:nvGrpSpPr>
        <p:grpSpPr>
          <a:xfrm>
            <a:off x="1588" y="276832"/>
            <a:ext cx="12188825" cy="859864"/>
            <a:chOff x="-1" y="276832"/>
            <a:chExt cx="12188825" cy="859864"/>
          </a:xfrm>
        </p:grpSpPr>
        <p:sp>
          <p:nvSpPr>
            <p:cNvPr id="9" name="Content Placeholder 2"/>
            <p:cNvSpPr txBox="1">
              <a:spLocks/>
            </p:cNvSpPr>
            <p:nvPr/>
          </p:nvSpPr>
          <p:spPr>
            <a:xfrm>
              <a:off x="-1" y="322551"/>
              <a:ext cx="12188825" cy="814145"/>
            </a:xfrm>
            <a:prstGeom prst="rect">
              <a:avLst/>
            </a:prstGeom>
            <a:solidFill>
              <a:srgbClr val="FFFFFF">
                <a:alpha val="90000"/>
              </a:srgbClr>
            </a:solidFill>
          </p:spPr>
          <p:txBody>
            <a:bodyPr lIns="9144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Built on a Hardware Platform</a:t>
              </a:r>
              <a:endParaRPr lang="en-US" sz="2800" baseline="30000" dirty="0">
                <a:solidFill>
                  <a:srgbClr val="0099D8"/>
                </a:solidFill>
              </a:endParaRPr>
            </a:p>
          </p:txBody>
        </p:sp>
        <p:sp>
          <p:nvSpPr>
            <p:cNvPr id="10" name="Rectangle 9"/>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spTree>
    <p:extLst>
      <p:ext uri="{BB962C8B-B14F-4D97-AF65-F5344CB8AC3E}">
        <p14:creationId xmlns:p14="http://schemas.microsoft.com/office/powerpoint/2010/main" val="538338130"/>
      </p:ext>
    </p:extLst>
  </p:cSld>
  <p:clrMapOvr>
    <a:masterClrMapping/>
  </p:clrMapOvr>
  <mc:AlternateContent xmlns:mc="http://schemas.openxmlformats.org/markup-compatibility/2006" xmlns:p14="http://schemas.microsoft.com/office/powerpoint/2010/main">
    <mc:Choice Requires="p14">
      <p:transition p14:dur="200" advClick="0" advTm="2000">
        <p:fade/>
      </p:transition>
    </mc:Choice>
    <mc:Fallback xmlns="">
      <p:transition advClick="0"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9" y="1"/>
            <a:ext cx="12188822" cy="6857998"/>
          </a:xfrm>
          <a:prstGeom prst="rect">
            <a:avLst/>
          </a:prstGeom>
        </p:spPr>
      </p:pic>
      <p:sp>
        <p:nvSpPr>
          <p:cNvPr id="22" name="Content Placeholder 2"/>
          <p:cNvSpPr txBox="1">
            <a:spLocks/>
          </p:cNvSpPr>
          <p:nvPr/>
        </p:nvSpPr>
        <p:spPr>
          <a:xfrm>
            <a:off x="1590" y="1136697"/>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20000"/>
              </a:lnSpc>
              <a:buClr>
                <a:srgbClr val="0099D8"/>
              </a:buClr>
              <a:buNone/>
            </a:pPr>
            <a:endParaRPr lang="en-US" sz="1800" dirty="0">
              <a:latin typeface="HelveticaNeueLT Std Lt Ext"/>
              <a:cs typeface="HelveticaNeueLT Std Lt Ext"/>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9403" y="1968682"/>
            <a:ext cx="680720" cy="680720"/>
          </a:xfrm>
          <a:prstGeom prst="rect">
            <a:avLst/>
          </a:prstGeom>
        </p:spPr>
      </p:pic>
      <p:sp>
        <p:nvSpPr>
          <p:cNvPr id="10" name="TextBox 9"/>
          <p:cNvSpPr txBox="1"/>
          <p:nvPr/>
        </p:nvSpPr>
        <p:spPr>
          <a:xfrm>
            <a:off x="1762959" y="2139765"/>
            <a:ext cx="3134442" cy="400110"/>
          </a:xfrm>
          <a:prstGeom prst="rect">
            <a:avLst/>
          </a:prstGeom>
          <a:noFill/>
        </p:spPr>
        <p:txBody>
          <a:bodyPr wrap="none" rtlCol="0">
            <a:spAutoFit/>
          </a:bodyPr>
          <a:lstStyle/>
          <a:p>
            <a:pPr defTabSz="609493" fontAlgn="base">
              <a:spcBef>
                <a:spcPct val="0"/>
              </a:spcBef>
              <a:spcAft>
                <a:spcPct val="0"/>
              </a:spcAft>
            </a:pPr>
            <a:r>
              <a:rPr lang="en-US" sz="2000" b="1" dirty="0">
                <a:solidFill>
                  <a:srgbClr val="000013"/>
                </a:solidFill>
                <a:ea typeface="ＭＳ Ｐゴシック" charset="0"/>
                <a:cs typeface="Arial"/>
              </a:rPr>
              <a:t>Proximity room booking</a:t>
            </a:r>
            <a:endParaRPr lang="en-US" sz="2000" b="1" dirty="0">
              <a:solidFill>
                <a:srgbClr val="000013"/>
              </a:solidFill>
              <a:ea typeface="ＭＳ Ｐゴシック" charset="0"/>
              <a:cs typeface="Arial"/>
            </a:endParaRP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9403" y="2821656"/>
            <a:ext cx="680720" cy="680720"/>
          </a:xfrm>
          <a:prstGeom prst="rect">
            <a:avLst/>
          </a:prstGeom>
        </p:spPr>
      </p:pic>
      <p:sp>
        <p:nvSpPr>
          <p:cNvPr id="14" name="TextBox 13"/>
          <p:cNvSpPr txBox="1"/>
          <p:nvPr/>
        </p:nvSpPr>
        <p:spPr>
          <a:xfrm>
            <a:off x="1762960" y="2972222"/>
            <a:ext cx="3021981" cy="461665"/>
          </a:xfrm>
          <a:prstGeom prst="rect">
            <a:avLst/>
          </a:prstGeom>
          <a:noFill/>
        </p:spPr>
        <p:txBody>
          <a:bodyPr wrap="none" rtlCol="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Advanced room search</a:t>
            </a:r>
            <a:endParaRPr lang="en-US" sz="2000" b="1" dirty="0">
              <a:solidFill>
                <a:srgbClr val="000013"/>
              </a:solidFill>
              <a:ea typeface="ＭＳ Ｐゴシック" charset="0"/>
              <a:cs typeface="Arial"/>
            </a:endParaRP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403" y="3670277"/>
            <a:ext cx="680720" cy="680720"/>
          </a:xfrm>
          <a:prstGeom prst="rect">
            <a:avLst/>
          </a:prstGeom>
        </p:spPr>
      </p:pic>
      <p:sp>
        <p:nvSpPr>
          <p:cNvPr id="16" name="TextBox 15"/>
          <p:cNvSpPr txBox="1"/>
          <p:nvPr/>
        </p:nvSpPr>
        <p:spPr>
          <a:xfrm>
            <a:off x="1762959" y="3779806"/>
            <a:ext cx="3602268"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Room preview &amp; wayfinding</a:t>
            </a:r>
            <a:endParaRPr lang="en-US" sz="2000" b="1" dirty="0">
              <a:solidFill>
                <a:srgbClr val="000013"/>
              </a:solidFill>
              <a:ea typeface="ＭＳ Ｐゴシック" charset="0"/>
              <a:cs typeface="Arial"/>
            </a:endParaRPr>
          </a:p>
        </p:txBody>
      </p:sp>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19403" y="4525990"/>
            <a:ext cx="680720" cy="680720"/>
          </a:xfrm>
          <a:prstGeom prst="rect">
            <a:avLst/>
          </a:prstGeom>
        </p:spPr>
      </p:pic>
      <p:sp>
        <p:nvSpPr>
          <p:cNvPr id="18" name="TextBox 17"/>
          <p:cNvSpPr txBox="1"/>
          <p:nvPr/>
        </p:nvSpPr>
        <p:spPr>
          <a:xfrm>
            <a:off x="1762960" y="4635519"/>
            <a:ext cx="3874779"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User experience &amp; automation</a:t>
            </a:r>
            <a:endParaRPr lang="en-US" sz="2000" b="1" dirty="0">
              <a:solidFill>
                <a:srgbClr val="000013"/>
              </a:solidFill>
              <a:ea typeface="ＭＳ Ｐゴシック" charset="0"/>
              <a:cs typeface="Arial"/>
            </a:endParaRPr>
          </a:p>
        </p:txBody>
      </p:sp>
      <p:pic>
        <p:nvPicPr>
          <p:cNvPr id="19" name="Picture 1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19403" y="5381870"/>
            <a:ext cx="680720" cy="680720"/>
          </a:xfrm>
          <a:prstGeom prst="rect">
            <a:avLst/>
          </a:prstGeom>
        </p:spPr>
      </p:pic>
      <p:sp>
        <p:nvSpPr>
          <p:cNvPr id="20" name="TextBox 19"/>
          <p:cNvSpPr txBox="1"/>
          <p:nvPr/>
        </p:nvSpPr>
        <p:spPr>
          <a:xfrm>
            <a:off x="1762959" y="5491399"/>
            <a:ext cx="2722220"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“My Day” dashboard</a:t>
            </a:r>
            <a:endParaRPr lang="en-US" sz="2000" b="1" dirty="0">
              <a:solidFill>
                <a:srgbClr val="000013"/>
              </a:solidFill>
              <a:ea typeface="ＭＳ Ｐゴシック" charset="0"/>
              <a:cs typeface="Arial"/>
            </a:endParaRPr>
          </a:p>
        </p:txBody>
      </p:sp>
      <p:grpSp>
        <p:nvGrpSpPr>
          <p:cNvPr id="23" name="Group 22"/>
          <p:cNvGrpSpPr/>
          <p:nvPr/>
        </p:nvGrpSpPr>
        <p:grpSpPr>
          <a:xfrm>
            <a:off x="1588" y="276832"/>
            <a:ext cx="12188825" cy="859864"/>
            <a:chOff x="-1" y="276832"/>
            <a:chExt cx="12188825" cy="859864"/>
          </a:xfrm>
        </p:grpSpPr>
        <p:sp>
          <p:nvSpPr>
            <p:cNvPr id="24"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Crestron PinPoint</a:t>
              </a:r>
              <a:r>
                <a:rPr lang="en-US" sz="2800" baseline="30000" dirty="0">
                  <a:solidFill>
                    <a:srgbClr val="0099D8"/>
                  </a:solidFill>
                </a:rPr>
                <a:t>™</a:t>
              </a:r>
            </a:p>
          </p:txBody>
        </p:sp>
        <p:sp>
          <p:nvSpPr>
            <p:cNvPr id="25" name="Rectangle 24"/>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6" name="Picture 2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1782200721"/>
      </p:ext>
    </p:extLst>
  </p:cSld>
  <p:clrMapOvr>
    <a:masterClrMapping/>
  </p:clrMapOvr>
  <mc:AlternateContent xmlns:mc="http://schemas.openxmlformats.org/markup-compatibility/2006" xmlns:p14="http://schemas.microsoft.com/office/powerpoint/2010/main">
    <mc:Choice Requires="p14">
      <p:transition p14:dur="20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50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
                                        <p:tgtEl>
                                          <p:spTgt spid="10"/>
                                        </p:tgtEl>
                                        <p:attrNameLst>
                                          <p:attrName>ppt_x</p:attrName>
                                        </p:attrNameLst>
                                      </p:cBhvr>
                                      <p:tavLst>
                                        <p:tav tm="0">
                                          <p:val>
                                            <p:strVal val="#ppt_x-#ppt_w*1.125000"/>
                                          </p:val>
                                        </p:tav>
                                        <p:tav tm="100000">
                                          <p:val>
                                            <p:strVal val="#ppt_x"/>
                                          </p:val>
                                        </p:tav>
                                      </p:tavLst>
                                    </p:anim>
                                    <p:animEffect transition="in" filter="wipe(right)">
                                      <p:cBhvr>
                                        <p:cTn id="8" dur="100"/>
                                        <p:tgtEl>
                                          <p:spTgt spid="10"/>
                                        </p:tgtEl>
                                      </p:cBhvr>
                                    </p:animEffect>
                                  </p:childTnLst>
                                </p:cTn>
                              </p:par>
                              <p:par>
                                <p:cTn id="9" presetID="1"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iterate type="lt">
                                    <p:tmPct val="10000"/>
                                  </p:iterate>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
                                        <p:tgtEl>
                                          <p:spTgt spid="14"/>
                                        </p:tgtEl>
                                        <p:attrNameLst>
                                          <p:attrName>ppt_x</p:attrName>
                                        </p:attrNameLst>
                                      </p:cBhvr>
                                      <p:tavLst>
                                        <p:tav tm="0">
                                          <p:val>
                                            <p:strVal val="#ppt_x-#ppt_w*1.125000"/>
                                          </p:val>
                                        </p:tav>
                                        <p:tav tm="100000">
                                          <p:val>
                                            <p:strVal val="#ppt_x"/>
                                          </p:val>
                                        </p:tav>
                                      </p:tavLst>
                                    </p:anim>
                                    <p:animEffect transition="in" filter="wipe(right)">
                                      <p:cBhvr>
                                        <p:cTn id="16" dur="100"/>
                                        <p:tgtEl>
                                          <p:spTgt spid="14"/>
                                        </p:tgtEl>
                                      </p:cBhvr>
                                    </p:animEffec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iterate type="lt">
                                    <p:tmPct val="10000"/>
                                  </p:iterate>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
                                        <p:tgtEl>
                                          <p:spTgt spid="16"/>
                                        </p:tgtEl>
                                        <p:attrNameLst>
                                          <p:attrName>ppt_x</p:attrName>
                                        </p:attrNameLst>
                                      </p:cBhvr>
                                      <p:tavLst>
                                        <p:tav tm="0">
                                          <p:val>
                                            <p:strVal val="#ppt_x-#ppt_w*1.125000"/>
                                          </p:val>
                                        </p:tav>
                                        <p:tav tm="100000">
                                          <p:val>
                                            <p:strVal val="#ppt_x"/>
                                          </p:val>
                                        </p:tav>
                                      </p:tavLst>
                                    </p:anim>
                                    <p:animEffect transition="in" filter="wipe(right)">
                                      <p:cBhvr>
                                        <p:cTn id="24" dur="100"/>
                                        <p:tgtEl>
                                          <p:spTgt spid="16"/>
                                        </p:tgtEl>
                                      </p:cBhvr>
                                    </p:animEffec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iterate type="lt">
                                    <p:tmPct val="10000"/>
                                  </p:iterate>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
                                        <p:tgtEl>
                                          <p:spTgt spid="18"/>
                                        </p:tgtEl>
                                        <p:attrNameLst>
                                          <p:attrName>ppt_x</p:attrName>
                                        </p:attrNameLst>
                                      </p:cBhvr>
                                      <p:tavLst>
                                        <p:tav tm="0">
                                          <p:val>
                                            <p:strVal val="#ppt_x-#ppt_w*1.125000"/>
                                          </p:val>
                                        </p:tav>
                                        <p:tav tm="100000">
                                          <p:val>
                                            <p:strVal val="#ppt_x"/>
                                          </p:val>
                                        </p:tav>
                                      </p:tavLst>
                                    </p:anim>
                                    <p:animEffect transition="in" filter="wipe(right)">
                                      <p:cBhvr>
                                        <p:cTn id="32" dur="100"/>
                                        <p:tgtEl>
                                          <p:spTgt spid="18"/>
                                        </p:tgtEl>
                                      </p:cBhvr>
                                    </p:animEffec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iterate type="lt">
                                    <p:tmPct val="10000"/>
                                  </p:iterate>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
                                        <p:tgtEl>
                                          <p:spTgt spid="20"/>
                                        </p:tgtEl>
                                        <p:attrNameLst>
                                          <p:attrName>ppt_x</p:attrName>
                                        </p:attrNameLst>
                                      </p:cBhvr>
                                      <p:tavLst>
                                        <p:tav tm="0">
                                          <p:val>
                                            <p:strVal val="#ppt_x-#ppt_w*1.125000"/>
                                          </p:val>
                                        </p:tav>
                                        <p:tav tm="100000">
                                          <p:val>
                                            <p:strVal val="#ppt_x"/>
                                          </p:val>
                                        </p:tav>
                                      </p:tavLst>
                                    </p:anim>
                                    <p:animEffect transition="in" filter="wipe(right)">
                                      <p:cBhvr>
                                        <p:cTn id="40" dur="100"/>
                                        <p:tgtEl>
                                          <p:spTgt spid="20"/>
                                        </p:tgtEl>
                                      </p:cBhvr>
                                    </p:animEffec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1"/>
            <a:ext cx="12188824" cy="5301436"/>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17888" y="448277"/>
            <a:ext cx="2513049" cy="518007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660" y="4574716"/>
            <a:ext cx="1293648" cy="1690702"/>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5326" y="4574716"/>
            <a:ext cx="1293648" cy="1690702"/>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4992" y="4574717"/>
            <a:ext cx="1293648" cy="1690699"/>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76517" y="4574716"/>
            <a:ext cx="1293649" cy="1690703"/>
          </a:xfrm>
          <a:prstGeom prst="rect">
            <a:avLst/>
          </a:prstGeom>
        </p:spPr>
      </p:pic>
      <p:pic>
        <p:nvPicPr>
          <p:cNvPr id="13" name="Picture 12" descr="User-Exp-Automation_Icon_v1.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54659" y="4577686"/>
            <a:ext cx="1295838" cy="1693561"/>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99275" y="6143849"/>
            <a:ext cx="2928050" cy="301371"/>
          </a:xfrm>
          <a:prstGeom prst="rect">
            <a:avLst/>
          </a:prstGeom>
        </p:spPr>
      </p:pic>
      <p:sp>
        <p:nvSpPr>
          <p:cNvPr id="15" name="Footer Placeholder 8"/>
          <p:cNvSpPr txBox="1">
            <a:spLocks/>
          </p:cNvSpPr>
          <p:nvPr/>
        </p:nvSpPr>
        <p:spPr>
          <a:xfrm>
            <a:off x="495661" y="6265416"/>
            <a:ext cx="7581809" cy="332741"/>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600" dirty="0">
                <a:solidFill>
                  <a:schemeClr val="accent2"/>
                </a:solidFill>
                <a:latin typeface="Arial"/>
                <a:cs typeface="Arial"/>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©2016 Crestron Electronics, Inc.</a:t>
            </a:r>
            <a:endParaRPr lang="en-US" sz="600" dirty="0">
              <a:solidFill>
                <a:schemeClr val="accent2"/>
              </a:solidFill>
              <a:latin typeface="Arial"/>
              <a:cs typeface="Arial"/>
            </a:endParaRPr>
          </a:p>
        </p:txBody>
      </p:sp>
    </p:spTree>
    <p:extLst>
      <p:ext uri="{BB962C8B-B14F-4D97-AF65-F5344CB8AC3E}">
        <p14:creationId xmlns:p14="http://schemas.microsoft.com/office/powerpoint/2010/main" val="3738351864"/>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xmlns:p14="http://schemas.microsoft.com/office/powerpoint/2010/mai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fltVal val="0.5"/>
                                          </p:val>
                                        </p:tav>
                                        <p:tav tm="100000">
                                          <p:val>
                                            <p:strVal val="#ppt_x"/>
                                          </p:val>
                                        </p:tav>
                                      </p:tavLst>
                                    </p:anim>
                                    <p:anim calcmode="lin" valueType="num">
                                      <p:cBhvr>
                                        <p:cTn id="18" dur="500" fill="hold"/>
                                        <p:tgtEl>
                                          <p:spTgt spid="10"/>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3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fltVal val="0.5"/>
                                          </p:val>
                                        </p:tav>
                                        <p:tav tm="100000">
                                          <p:val>
                                            <p:strVal val="#ppt_x"/>
                                          </p:val>
                                        </p:tav>
                                      </p:tavLst>
                                    </p:anim>
                                    <p:anim calcmode="lin" valueType="num">
                                      <p:cBhvr>
                                        <p:cTn id="25" dur="500" fill="hold"/>
                                        <p:tgtEl>
                                          <p:spTgt spid="11"/>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4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fltVal val="0.5"/>
                                          </p:val>
                                        </p:tav>
                                        <p:tav tm="100000">
                                          <p:val>
                                            <p:strVal val="#ppt_x"/>
                                          </p:val>
                                        </p:tav>
                                      </p:tavLst>
                                    </p:anim>
                                    <p:anim calcmode="lin" valueType="num">
                                      <p:cBhvr>
                                        <p:cTn id="32" dur="500" fill="hold"/>
                                        <p:tgtEl>
                                          <p:spTgt spid="13"/>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5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fltVal val="0.5"/>
                                          </p:val>
                                        </p:tav>
                                        <p:tav tm="100000">
                                          <p:val>
                                            <p:strVal val="#ppt_x"/>
                                          </p:val>
                                        </p:tav>
                                      </p:tavLst>
                                    </p:anim>
                                    <p:anim calcmode="lin" valueType="num">
                                      <p:cBhvr>
                                        <p:cTn id="39"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8" y="1"/>
            <a:ext cx="12188824"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20000"/>
              </a:lnSpc>
              <a:buClr>
                <a:srgbClr val="0099D8"/>
              </a:buClr>
              <a:buNone/>
            </a:pPr>
            <a:r>
              <a:rPr lang="en-US" sz="2000" dirty="0"/>
              <a:t>Greatly reduces time and frustration of finding a nearby space to meet</a:t>
            </a:r>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Proximity Room Booking</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207191639"/>
      </p:ext>
    </p:extLst>
  </p:cSld>
  <p:clrMapOvr>
    <a:masterClrMapping/>
  </p:clrMapOvr>
  <mc:AlternateContent xmlns:mc="http://schemas.openxmlformats.org/markup-compatibility/2006" xmlns:p14="http://schemas.microsoft.com/office/powerpoint/2010/main">
    <mc:Choice Requires="p14">
      <p:transition p14:dur="200" advTm="5000">
        <p:fade/>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 fill="hold"/>
                                        <p:tgtEl>
                                          <p:spTgt spid="24"/>
                                        </p:tgtEl>
                                        <p:attrNameLst>
                                          <p:attrName>ppt_x</p:attrName>
                                        </p:attrNameLst>
                                      </p:cBhvr>
                                      <p:tavLst>
                                        <p:tav tm="0">
                                          <p:val>
                                            <p:strVal val="1+#ppt_w/2"/>
                                          </p:val>
                                        </p:tav>
                                        <p:tav tm="100000">
                                          <p:val>
                                            <p:strVal val="#ppt_x"/>
                                          </p:val>
                                        </p:tav>
                                      </p:tavLst>
                                    </p:anim>
                                    <p:anim calcmode="lin" valueType="num">
                                      <p:cBhvr additive="base">
                                        <p:cTn id="8" dur="2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200"/>
                            </p:stCondLst>
                            <p:childTnLst>
                              <p:par>
                                <p:cTn id="10" presetID="1"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1200"/>
                            </p:stCondLst>
                            <p:childTnLst>
                              <p:par>
                                <p:cTn id="13" presetID="1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300"/>
                                        <p:tgtEl>
                                          <p:spTgt spid="23"/>
                                        </p:tgtEl>
                                        <p:attrNameLst>
                                          <p:attrName>ppt_y</p:attrName>
                                        </p:attrNameLst>
                                      </p:cBhvr>
                                      <p:tavLst>
                                        <p:tav tm="0">
                                          <p:val>
                                            <p:strVal val="#ppt_y-#ppt_h*1.125000"/>
                                          </p:val>
                                        </p:tav>
                                        <p:tav tm="100000">
                                          <p:val>
                                            <p:strVal val="#ppt_y"/>
                                          </p:val>
                                        </p:tav>
                                      </p:tavLst>
                                    </p:anim>
                                    <p:animEffect transition="in" filter="wipe(down)">
                                      <p:cBhvr>
                                        <p:cTn id="16"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8" y="1"/>
            <a:ext cx="12188824"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120000"/>
              </a:lnSpc>
              <a:buClr>
                <a:srgbClr val="0099D8"/>
              </a:buClr>
            </a:pPr>
            <a:endParaRPr lang="en-US" sz="2000" dirty="0"/>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Proximity Room Booking</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1168" y="3990929"/>
            <a:ext cx="680720" cy="680720"/>
          </a:xfrm>
          <a:prstGeom prst="rect">
            <a:avLst/>
          </a:prstGeom>
        </p:spPr>
      </p:pic>
      <p:sp>
        <p:nvSpPr>
          <p:cNvPr id="5" name="TextBox 4"/>
          <p:cNvSpPr txBox="1"/>
          <p:nvPr/>
        </p:nvSpPr>
        <p:spPr>
          <a:xfrm>
            <a:off x="1774724" y="4162012"/>
            <a:ext cx="1866692" cy="400110"/>
          </a:xfrm>
          <a:prstGeom prst="rect">
            <a:avLst/>
          </a:prstGeom>
          <a:noFill/>
        </p:spPr>
        <p:txBody>
          <a:bodyPr wrap="none" rtlCol="0">
            <a:spAutoFit/>
          </a:bodyPr>
          <a:lstStyle/>
          <a:p>
            <a:pPr defTabSz="609493" fontAlgn="base">
              <a:spcBef>
                <a:spcPct val="0"/>
              </a:spcBef>
              <a:spcAft>
                <a:spcPct val="0"/>
              </a:spcAft>
            </a:pPr>
            <a:r>
              <a:rPr lang="en-US" sz="2000" b="1" dirty="0">
                <a:solidFill>
                  <a:srgbClr val="000013"/>
                </a:solidFill>
                <a:ea typeface="ＭＳ Ｐゴシック" charset="0"/>
                <a:cs typeface="Arial"/>
              </a:rPr>
              <a:t>Book a Space</a:t>
            </a:r>
            <a:endParaRPr lang="en-US" sz="2000" b="1" dirty="0">
              <a:solidFill>
                <a:srgbClr val="000013"/>
              </a:solidFill>
              <a:ea typeface="ＭＳ Ｐゴシック" charset="0"/>
              <a:cs typeface="Arial"/>
            </a:endParaRPr>
          </a:p>
        </p:txBody>
      </p:sp>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1168" y="3174427"/>
            <a:ext cx="680720" cy="680720"/>
          </a:xfrm>
          <a:prstGeom prst="rect">
            <a:avLst/>
          </a:prstGeom>
        </p:spPr>
      </p:pic>
      <p:sp>
        <p:nvSpPr>
          <p:cNvPr id="16" name="TextBox 15"/>
          <p:cNvSpPr txBox="1"/>
          <p:nvPr/>
        </p:nvSpPr>
        <p:spPr>
          <a:xfrm>
            <a:off x="1774724" y="3324993"/>
            <a:ext cx="1766830" cy="461665"/>
          </a:xfrm>
          <a:prstGeom prst="rect">
            <a:avLst/>
          </a:prstGeom>
          <a:noFill/>
        </p:spPr>
        <p:txBody>
          <a:bodyPr wrap="none" rtlCol="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Find a Space</a:t>
            </a:r>
            <a:endParaRPr lang="en-US" sz="2000" b="1" dirty="0">
              <a:solidFill>
                <a:srgbClr val="000013"/>
              </a:solidFill>
              <a:ea typeface="ＭＳ Ｐゴシック" charset="0"/>
              <a:cs typeface="Arial"/>
            </a:endParaRP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40903" y="1552152"/>
            <a:ext cx="2505610" cy="5164742"/>
          </a:xfrm>
          <a:prstGeom prst="rect">
            <a:avLst/>
          </a:prstGeom>
        </p:spPr>
      </p:pic>
      <p:pic>
        <p:nvPicPr>
          <p:cNvPr id="21" name="Picture 7" descr="E:\IMG_0808.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03352" y="2178590"/>
            <a:ext cx="2190567" cy="38845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369871" y="6262624"/>
            <a:ext cx="2540074" cy="294948"/>
          </a:xfrm>
          <a:prstGeom prst="rect">
            <a:avLst/>
          </a:prstGeom>
        </p:spPr>
      </p:pic>
    </p:spTree>
    <p:extLst>
      <p:ext uri="{BB962C8B-B14F-4D97-AF65-F5344CB8AC3E}">
        <p14:creationId xmlns:p14="http://schemas.microsoft.com/office/powerpoint/2010/main" val="1142064018"/>
      </p:ext>
    </p:extLst>
  </p:cSld>
  <p:clrMapOvr>
    <a:masterClrMapping/>
  </p:clrMapOvr>
  <mc:AlternateContent xmlns:mc="http://schemas.openxmlformats.org/markup-compatibility/2006" xmlns:p14="http://schemas.microsoft.com/office/powerpoint/2010/main">
    <mc:Choice Requires="p14">
      <p:transition p14:dur="20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50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
                                        <p:tgtEl>
                                          <p:spTgt spid="16"/>
                                        </p:tgtEl>
                                        <p:attrNameLst>
                                          <p:attrName>ppt_x</p:attrName>
                                        </p:attrNameLst>
                                      </p:cBhvr>
                                      <p:tavLst>
                                        <p:tav tm="0">
                                          <p:val>
                                            <p:strVal val="#ppt_x-#ppt_w*1.125000"/>
                                          </p:val>
                                        </p:tav>
                                        <p:tav tm="100000">
                                          <p:val>
                                            <p:strVal val="#ppt_x"/>
                                          </p:val>
                                        </p:tav>
                                      </p:tavLst>
                                    </p:anim>
                                    <p:animEffect transition="in" filter="wipe(right)">
                                      <p:cBhvr>
                                        <p:cTn id="8" dur="100"/>
                                        <p:tgtEl>
                                          <p:spTgt spid="16"/>
                                        </p:tgtEl>
                                      </p:cBhvr>
                                    </p:animEffect>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3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2" presetClass="entr" presetSubtype="8"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
                                        <p:tgtEl>
                                          <p:spTgt spid="5"/>
                                        </p:tgtEl>
                                        <p:attrNameLst>
                                          <p:attrName>ppt_x</p:attrName>
                                        </p:attrNameLst>
                                      </p:cBhvr>
                                      <p:tavLst>
                                        <p:tav tm="0">
                                          <p:val>
                                            <p:strVal val="#ppt_x-#ppt_w*1.125000"/>
                                          </p:val>
                                        </p:tav>
                                        <p:tav tm="100000">
                                          <p:val>
                                            <p:strVal val="#ppt_x"/>
                                          </p:val>
                                        </p:tav>
                                      </p:tavLst>
                                    </p:anim>
                                    <p:animEffect transition="in" filter="wipe(right)">
                                      <p:cBhvr>
                                        <p:cTn id="22" dur="1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9" y="1"/>
            <a:ext cx="12188822" cy="6857998"/>
          </a:xfrm>
          <a:prstGeom prst="rect">
            <a:avLst/>
          </a:prstGeom>
        </p:spPr>
      </p:pic>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Advanced Room Search</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sp>
        <p:nvSpPr>
          <p:cNvPr id="30"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20000"/>
              </a:lnSpc>
              <a:buClr>
                <a:srgbClr val="0099D8"/>
              </a:buClr>
              <a:buNone/>
            </a:pPr>
            <a:r>
              <a:rPr lang="en-US" sz="2000" dirty="0"/>
              <a:t>Find the right room for your meeting</a:t>
            </a:r>
          </a:p>
        </p:txBody>
      </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10" name="Picture 9" descr="crestron_logo_black_rgb.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57525" y="6262624"/>
            <a:ext cx="2564769" cy="294948"/>
          </a:xfrm>
          <a:prstGeom prst="rect">
            <a:avLst/>
          </a:prstGeom>
        </p:spPr>
      </p:pic>
    </p:spTree>
    <p:extLst>
      <p:ext uri="{BB962C8B-B14F-4D97-AF65-F5344CB8AC3E}">
        <p14:creationId xmlns:p14="http://schemas.microsoft.com/office/powerpoint/2010/main" val="4189029624"/>
      </p:ext>
    </p:extLst>
  </p:cSld>
  <p:clrMapOvr>
    <a:masterClrMapping/>
  </p:clrMapOvr>
  <mc:AlternateContent xmlns:mc="http://schemas.openxmlformats.org/markup-compatibility/2006" xmlns:p14="http://schemas.microsoft.com/office/powerpoint/2010/main">
    <mc:Choice Requires="p14">
      <p:transition p14:dur="20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 fill="hold"/>
                                        <p:tgtEl>
                                          <p:spTgt spid="24"/>
                                        </p:tgtEl>
                                        <p:attrNameLst>
                                          <p:attrName>ppt_x</p:attrName>
                                        </p:attrNameLst>
                                      </p:cBhvr>
                                      <p:tavLst>
                                        <p:tav tm="0">
                                          <p:val>
                                            <p:strVal val="1+#ppt_w/2"/>
                                          </p:val>
                                        </p:tav>
                                        <p:tav tm="100000">
                                          <p:val>
                                            <p:strVal val="#ppt_x"/>
                                          </p:val>
                                        </p:tav>
                                      </p:tavLst>
                                    </p:anim>
                                    <p:anim calcmode="lin" valueType="num">
                                      <p:cBhvr additive="base">
                                        <p:cTn id="8" dur="2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200"/>
                            </p:stCondLst>
                            <p:childTnLst>
                              <p:par>
                                <p:cTn id="10" presetID="1"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1200"/>
                            </p:stCondLst>
                            <p:childTnLst>
                              <p:par>
                                <p:cTn id="13" presetID="1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300"/>
                                        <p:tgtEl>
                                          <p:spTgt spid="30"/>
                                        </p:tgtEl>
                                        <p:attrNameLst>
                                          <p:attrName>ppt_y</p:attrName>
                                        </p:attrNameLst>
                                      </p:cBhvr>
                                      <p:tavLst>
                                        <p:tav tm="0">
                                          <p:val>
                                            <p:strVal val="#ppt_y-#ppt_h*1.125000"/>
                                          </p:val>
                                        </p:tav>
                                        <p:tav tm="100000">
                                          <p:val>
                                            <p:strVal val="#ppt_y"/>
                                          </p:val>
                                        </p:tav>
                                      </p:tavLst>
                                    </p:anim>
                                    <p:animEffect transition="in" filter="wipe(down)">
                                      <p:cBhvr>
                                        <p:cTn id="16" dur="3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9" y="1"/>
            <a:ext cx="12188822" cy="6857998"/>
          </a:xfrm>
          <a:prstGeom prst="rect">
            <a:avLst/>
          </a:prstGeom>
        </p:spPr>
      </p:pic>
      <p:sp>
        <p:nvSpPr>
          <p:cNvPr id="23" name="Content Placeholder 2"/>
          <p:cNvSpPr txBox="1">
            <a:spLocks/>
          </p:cNvSpPr>
          <p:nvPr/>
        </p:nvSpPr>
        <p:spPr>
          <a:xfrm>
            <a:off x="1588" y="1153624"/>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120000"/>
              </a:lnSpc>
              <a:buClr>
                <a:srgbClr val="0099D8"/>
              </a:buClr>
            </a:pPr>
            <a:endParaRPr lang="en-US" sz="2000" dirty="0"/>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Advanced Room Search</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9403" y="3706002"/>
            <a:ext cx="680720" cy="680720"/>
          </a:xfrm>
          <a:prstGeom prst="rect">
            <a:avLst/>
          </a:prstGeom>
        </p:spPr>
      </p:pic>
      <p:sp>
        <p:nvSpPr>
          <p:cNvPr id="5" name="TextBox 4"/>
          <p:cNvSpPr txBox="1"/>
          <p:nvPr/>
        </p:nvSpPr>
        <p:spPr>
          <a:xfrm>
            <a:off x="1762959" y="3877085"/>
            <a:ext cx="1325052" cy="400110"/>
          </a:xfrm>
          <a:prstGeom prst="rect">
            <a:avLst/>
          </a:prstGeom>
          <a:noFill/>
        </p:spPr>
        <p:txBody>
          <a:bodyPr wrap="none" rtlCol="0">
            <a:spAutoFit/>
          </a:bodyPr>
          <a:lstStyle/>
          <a:p>
            <a:pPr defTabSz="609493" fontAlgn="base">
              <a:spcBef>
                <a:spcPct val="0"/>
              </a:spcBef>
              <a:spcAft>
                <a:spcPct val="0"/>
              </a:spcAft>
            </a:pPr>
            <a:r>
              <a:rPr lang="en-US" sz="2000" b="1" dirty="0">
                <a:solidFill>
                  <a:srgbClr val="000013"/>
                </a:solidFill>
                <a:ea typeface="ＭＳ Ｐゴシック" charset="0"/>
                <a:cs typeface="Arial"/>
              </a:rPr>
              <a:t>Favorites</a:t>
            </a:r>
            <a:endParaRPr lang="en-US" sz="2000" b="1" dirty="0">
              <a:solidFill>
                <a:srgbClr val="000013"/>
              </a:solidFill>
              <a:ea typeface="ＭＳ Ｐゴシック" charset="0"/>
              <a:cs typeface="Arial"/>
            </a:endParaRPr>
          </a:p>
        </p:txBody>
      </p:sp>
      <p:sp>
        <p:nvSpPr>
          <p:cNvPr id="16" name="TextBox 15"/>
          <p:cNvSpPr txBox="1"/>
          <p:nvPr/>
        </p:nvSpPr>
        <p:spPr>
          <a:xfrm>
            <a:off x="1762957" y="3020815"/>
            <a:ext cx="2007281" cy="461665"/>
          </a:xfrm>
          <a:prstGeom prst="rect">
            <a:avLst/>
          </a:prstGeom>
          <a:noFill/>
        </p:spPr>
        <p:txBody>
          <a:bodyPr wrap="none" rtlCol="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Search Criteria</a:t>
            </a:r>
            <a:endParaRPr lang="en-US" sz="2000" b="1" dirty="0">
              <a:solidFill>
                <a:srgbClr val="000013"/>
              </a:solidFill>
              <a:ea typeface="ＭＳ Ｐゴシック" charset="0"/>
              <a:cs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403" y="4520793"/>
            <a:ext cx="680720" cy="680720"/>
          </a:xfrm>
          <a:prstGeom prst="rect">
            <a:avLst/>
          </a:prstGeom>
        </p:spPr>
      </p:pic>
      <p:sp>
        <p:nvSpPr>
          <p:cNvPr id="17" name="TextBox 16"/>
          <p:cNvSpPr txBox="1"/>
          <p:nvPr/>
        </p:nvSpPr>
        <p:spPr>
          <a:xfrm>
            <a:off x="1762959" y="4641297"/>
            <a:ext cx="2119683"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Tagged Content</a:t>
            </a:r>
            <a:endParaRPr lang="en-US" sz="2000" b="1" dirty="0">
              <a:solidFill>
                <a:srgbClr val="000013"/>
              </a:solidFill>
              <a:ea typeface="ＭＳ Ｐゴシック" charset="0"/>
              <a:cs typeface="Arial"/>
            </a:endParaRPr>
          </a:p>
        </p:txBody>
      </p:sp>
      <p:grpSp>
        <p:nvGrpSpPr>
          <p:cNvPr id="18" name="Group 17"/>
          <p:cNvGrpSpPr/>
          <p:nvPr/>
        </p:nvGrpSpPr>
        <p:grpSpPr>
          <a:xfrm>
            <a:off x="5740903" y="1552152"/>
            <a:ext cx="2505610" cy="5164742"/>
            <a:chOff x="5739315" y="1552152"/>
            <a:chExt cx="2505610" cy="5164742"/>
          </a:xfrm>
        </p:grpSpPr>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9315" y="1552152"/>
              <a:ext cx="2505610" cy="5164742"/>
            </a:xfrm>
            <a:prstGeom prst="rect">
              <a:avLst/>
            </a:prstGeom>
          </p:spPr>
        </p:pic>
        <p:pic>
          <p:nvPicPr>
            <p:cNvPr id="21" name="Picture 2" descr="C:\Users\jsinger\Desktop\P\IMG_0045.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96940" y="2168293"/>
              <a:ext cx="2184217" cy="387698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4" descr="C:\Users\jsinger\Desktop\PinPoint Screen Shots\IMG_0044.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901600" y="2168293"/>
            <a:ext cx="2184217" cy="38769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19398" y="2849364"/>
            <a:ext cx="680720" cy="680720"/>
          </a:xfrm>
          <a:prstGeom prst="rect">
            <a:avLst/>
          </a:prstGeom>
        </p:spPr>
      </p:pic>
      <p:pic>
        <p:nvPicPr>
          <p:cNvPr id="2050" name="Picture 2" descr="C:\Users\jsinger\Desktop\PinPoint Screen Shots\small conference room_2.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95661" y="2168293"/>
            <a:ext cx="2194794" cy="39105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singer\Desktop\PinPoint Screen Shots\small conference room_Fav.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883295" y="2168200"/>
            <a:ext cx="2207161" cy="3925885"/>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a:off x="7700159" y="2207954"/>
            <a:ext cx="458214" cy="420876"/>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0000"/>
              </a:solidFill>
            </a:endParaRPr>
          </a:p>
        </p:txBody>
      </p:sp>
      <p:pic>
        <p:nvPicPr>
          <p:cNvPr id="31" name="Picture 30" descr="crestron_logo_black_rgb.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357525" y="6262624"/>
            <a:ext cx="2564769" cy="294948"/>
          </a:xfrm>
          <a:prstGeom prst="rect">
            <a:avLst/>
          </a:prstGeom>
        </p:spPr>
      </p:pic>
    </p:spTree>
    <p:extLst>
      <p:ext uri="{BB962C8B-B14F-4D97-AF65-F5344CB8AC3E}">
        <p14:creationId xmlns:p14="http://schemas.microsoft.com/office/powerpoint/2010/main" val="1715831477"/>
      </p:ext>
    </p:extLst>
  </p:cSld>
  <p:clrMapOvr>
    <a:masterClrMapping/>
  </p:clrMapOvr>
  <mc:AlternateContent xmlns:mc="http://schemas.openxmlformats.org/markup-compatibility/2006" xmlns:p14="http://schemas.microsoft.com/office/powerpoint/2010/main">
    <mc:Choice Requires="p14">
      <p:transition p14:dur="200" advClick="0" advTm="15000">
        <p:fade/>
      </p:transition>
    </mc:Choice>
    <mc:Fallback xmlns="">
      <p:transition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
                                        <p:tgtEl>
                                          <p:spTgt spid="16"/>
                                        </p:tgtEl>
                                        <p:attrNameLst>
                                          <p:attrName>ppt_x</p:attrName>
                                        </p:attrNameLst>
                                      </p:cBhvr>
                                      <p:tavLst>
                                        <p:tav tm="0">
                                          <p:val>
                                            <p:strVal val="#ppt_x-#ppt_w*1.125000"/>
                                          </p:val>
                                        </p:tav>
                                        <p:tav tm="100000">
                                          <p:val>
                                            <p:strVal val="#ppt_x"/>
                                          </p:val>
                                        </p:tav>
                                      </p:tavLst>
                                    </p:anim>
                                    <p:animEffect transition="in" filter="wipe(right)">
                                      <p:cBhvr>
                                        <p:cTn id="8" dur="100"/>
                                        <p:tgtEl>
                                          <p:spTgt spid="16"/>
                                        </p:tgtEl>
                                      </p:cBhvr>
                                    </p:animEffec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1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
                                        <p:tgtEl>
                                          <p:spTgt spid="5"/>
                                        </p:tgtEl>
                                        <p:attrNameLst>
                                          <p:attrName>ppt_x</p:attrName>
                                        </p:attrNameLst>
                                      </p:cBhvr>
                                      <p:tavLst>
                                        <p:tav tm="0">
                                          <p:val>
                                            <p:strVal val="#ppt_x-#ppt_w*1.125000"/>
                                          </p:val>
                                        </p:tav>
                                        <p:tav tm="100000">
                                          <p:val>
                                            <p:strVal val="#ppt_x"/>
                                          </p:val>
                                        </p:tav>
                                      </p:tavLst>
                                    </p:anim>
                                    <p:animEffect transition="in" filter="wipe(right)">
                                      <p:cBhvr>
                                        <p:cTn id="20" dur="100"/>
                                        <p:tgtEl>
                                          <p:spTgt spid="5"/>
                                        </p:tgtEl>
                                      </p:cBhvr>
                                    </p:animEffec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par>
                          <p:cTn id="25" fill="hold">
                            <p:stCondLst>
                              <p:cond delay="100"/>
                            </p:stCondLst>
                            <p:childTnLst>
                              <p:par>
                                <p:cTn id="26" presetID="10" presetClass="entr" presetSubtype="0" fill="hold" nodeType="afterEffect">
                                  <p:stCondLst>
                                    <p:cond delay="500"/>
                                  </p:stCondLst>
                                  <p:childTnLst>
                                    <p:set>
                                      <p:cBhvr>
                                        <p:cTn id="27" dur="1" fill="hold">
                                          <p:stCondLst>
                                            <p:cond delay="0"/>
                                          </p:stCondLst>
                                        </p:cTn>
                                        <p:tgtEl>
                                          <p:spTgt spid="2051"/>
                                        </p:tgtEl>
                                        <p:attrNameLst>
                                          <p:attrName>style.visibility</p:attrName>
                                        </p:attrNameLst>
                                      </p:cBhvr>
                                      <p:to>
                                        <p:strVal val="visible"/>
                                      </p:to>
                                    </p:set>
                                    <p:animEffect transition="in" filter="fade">
                                      <p:cBhvr>
                                        <p:cTn id="28" dur="500"/>
                                        <p:tgtEl>
                                          <p:spTgt spid="2051"/>
                                        </p:tgtEl>
                                      </p:cBhvr>
                                    </p:animEffect>
                                  </p:childTnLst>
                                </p:cTn>
                              </p:par>
                              <p:par>
                                <p:cTn id="29" presetID="10" presetClass="entr" presetSubtype="0" fill="hold" grpId="0" nodeType="withEffect">
                                  <p:stCondLst>
                                    <p:cond delay="152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26" presetClass="emph" presetSubtype="0" repeatCount="3000" fill="hold" grpId="1" nodeType="withEffect">
                                  <p:stCondLst>
                                    <p:cond delay="0"/>
                                  </p:stCondLst>
                                  <p:childTnLst>
                                    <p:animEffect transition="out" filter="fade">
                                      <p:cBhvr>
                                        <p:cTn id="33" dur="1000" tmFilter="0, 0; .2, .5; .8, .5; 1, 0"/>
                                        <p:tgtEl>
                                          <p:spTgt spid="30"/>
                                        </p:tgtEl>
                                      </p:cBhvr>
                                    </p:animEffect>
                                    <p:animScale>
                                      <p:cBhvr>
                                        <p:cTn id="34" dur="500" autoRev="1" fill="hold"/>
                                        <p:tgtEl>
                                          <p:spTgt spid="30"/>
                                        </p:tgtEl>
                                      </p:cBhvr>
                                      <p:by x="105000" y="105000"/>
                                    </p:animScale>
                                  </p:childTnLst>
                                </p:cTn>
                              </p:par>
                              <p:par>
                                <p:cTn id="35" presetID="10" presetClass="exit" presetSubtype="0" fill="hold" grpId="2"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10"/>
                                        <p:tgtEl>
                                          <p:spTgt spid="17"/>
                                        </p:tgtEl>
                                        <p:attrNameLst>
                                          <p:attrName>ppt_x</p:attrName>
                                        </p:attrNameLst>
                                      </p:cBhvr>
                                      <p:tavLst>
                                        <p:tav tm="0">
                                          <p:val>
                                            <p:strVal val="#ppt_x-#ppt_w*1.125000"/>
                                          </p:val>
                                        </p:tav>
                                        <p:tav tm="100000">
                                          <p:val>
                                            <p:strVal val="#ppt_x"/>
                                          </p:val>
                                        </p:tav>
                                      </p:tavLst>
                                    </p:anim>
                                    <p:animEffect transition="in" filter="wipe(right)">
                                      <p:cBhvr>
                                        <p:cTn id="43" dur="10"/>
                                        <p:tgtEl>
                                          <p:spTgt spid="17"/>
                                        </p:tgtEl>
                                      </p:cBhvr>
                                    </p:animEffect>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30" grpId="0" animBg="1"/>
      <p:bldP spid="30" grpId="1" animBg="1"/>
      <p:bldP spid="30"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8" y="1"/>
            <a:ext cx="12188824"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120000"/>
              </a:lnSpc>
              <a:buClr>
                <a:srgbClr val="0099D8"/>
              </a:buClr>
              <a:buNone/>
            </a:pPr>
            <a:r>
              <a:rPr lang="en-US" sz="2000" dirty="0"/>
              <a:t>See the space and where it’s located before you get there</a:t>
            </a:r>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Room Preview &amp; Wayfinding</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10" name="Picture 9" descr="crestron_logo_black_rgb.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57525" y="6262624"/>
            <a:ext cx="2564769" cy="294948"/>
          </a:xfrm>
          <a:prstGeom prst="rect">
            <a:avLst/>
          </a:prstGeom>
        </p:spPr>
      </p:pic>
    </p:spTree>
    <p:extLst>
      <p:ext uri="{BB962C8B-B14F-4D97-AF65-F5344CB8AC3E}">
        <p14:creationId xmlns:p14="http://schemas.microsoft.com/office/powerpoint/2010/main" val="1302023813"/>
      </p:ext>
    </p:extLst>
  </p:cSld>
  <p:clrMapOvr>
    <a:masterClrMapping/>
  </p:clrMapOvr>
  <mc:AlternateContent xmlns:mc="http://schemas.openxmlformats.org/markup-compatibility/2006" xmlns:p14="http://schemas.microsoft.com/office/powerpoint/2010/main">
    <mc:Choice Requires="p14">
      <p:transition p14:dur="20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 fill="hold"/>
                                        <p:tgtEl>
                                          <p:spTgt spid="24"/>
                                        </p:tgtEl>
                                        <p:attrNameLst>
                                          <p:attrName>ppt_x</p:attrName>
                                        </p:attrNameLst>
                                      </p:cBhvr>
                                      <p:tavLst>
                                        <p:tav tm="0">
                                          <p:val>
                                            <p:strVal val="1+#ppt_w/2"/>
                                          </p:val>
                                        </p:tav>
                                        <p:tav tm="100000">
                                          <p:val>
                                            <p:strVal val="#ppt_x"/>
                                          </p:val>
                                        </p:tav>
                                      </p:tavLst>
                                    </p:anim>
                                    <p:anim calcmode="lin" valueType="num">
                                      <p:cBhvr additive="base">
                                        <p:cTn id="8" dur="2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1200"/>
                            </p:stCondLst>
                            <p:childTnLst>
                              <p:par>
                                <p:cTn id="10" presetID="1"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1200"/>
                            </p:stCondLst>
                            <p:childTnLst>
                              <p:par>
                                <p:cTn id="13" presetID="1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300"/>
                                        <p:tgtEl>
                                          <p:spTgt spid="23"/>
                                        </p:tgtEl>
                                        <p:attrNameLst>
                                          <p:attrName>ppt_y</p:attrName>
                                        </p:attrNameLst>
                                      </p:cBhvr>
                                      <p:tavLst>
                                        <p:tav tm="0">
                                          <p:val>
                                            <p:strVal val="#ppt_y-#ppt_h*1.125000"/>
                                          </p:val>
                                        </p:tav>
                                        <p:tav tm="100000">
                                          <p:val>
                                            <p:strVal val="#ppt_y"/>
                                          </p:val>
                                        </p:tav>
                                      </p:tavLst>
                                    </p:anim>
                                    <p:animEffect transition="in" filter="wipe(down)">
                                      <p:cBhvr>
                                        <p:cTn id="16"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8" y="1"/>
            <a:ext cx="12188824"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120000"/>
              </a:lnSpc>
              <a:buClr>
                <a:srgbClr val="0099D8"/>
              </a:buClr>
            </a:pPr>
            <a:endParaRPr lang="en-US" sz="20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0903" y="1552153"/>
            <a:ext cx="2505608" cy="5164740"/>
          </a:xfrm>
          <a:prstGeom prst="rect">
            <a:avLst/>
          </a:prstGeom>
        </p:spPr>
      </p:pic>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Room Preview &amp; Wayfinding</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403" y="2895400"/>
            <a:ext cx="680720" cy="680720"/>
          </a:xfrm>
          <a:prstGeom prst="rect">
            <a:avLst/>
          </a:prstGeom>
        </p:spPr>
      </p:pic>
      <p:sp>
        <p:nvSpPr>
          <p:cNvPr id="16" name="TextBox 15"/>
          <p:cNvSpPr txBox="1"/>
          <p:nvPr/>
        </p:nvSpPr>
        <p:spPr>
          <a:xfrm>
            <a:off x="1762960" y="3045429"/>
            <a:ext cx="1253869" cy="461665"/>
          </a:xfrm>
          <a:prstGeom prst="rect">
            <a:avLst/>
          </a:prstGeom>
          <a:noFill/>
        </p:spPr>
        <p:txBody>
          <a:bodyPr wrap="none" rtlCol="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Location</a:t>
            </a:r>
            <a:endParaRPr lang="en-US" sz="2000" b="1" dirty="0">
              <a:solidFill>
                <a:srgbClr val="000013"/>
              </a:solidFill>
              <a:ea typeface="ＭＳ Ｐゴシック" charset="0"/>
              <a:cs typeface="Arial"/>
            </a:endParaRPr>
          </a:p>
        </p:txBody>
      </p:sp>
      <p:pic>
        <p:nvPicPr>
          <p:cNvPr id="28" name="Picture 27" descr="crestron_logo_black_rgb.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57525" y="6262624"/>
            <a:ext cx="2564769" cy="294948"/>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9557" y="2612320"/>
            <a:ext cx="2170557" cy="185965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9557" y="2615198"/>
            <a:ext cx="2170557" cy="1853897"/>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9556" y="2615198"/>
            <a:ext cx="2170556" cy="1853897"/>
          </a:xfrm>
          <a:prstGeom prst="rect">
            <a:avLst/>
          </a:prstGeom>
        </p:spPr>
      </p:pic>
    </p:spTree>
    <p:extLst>
      <p:ext uri="{BB962C8B-B14F-4D97-AF65-F5344CB8AC3E}">
        <p14:creationId xmlns:p14="http://schemas.microsoft.com/office/powerpoint/2010/main" val="364630766"/>
      </p:ext>
    </p:extLst>
  </p:cSld>
  <p:clrMapOvr>
    <a:masterClrMapping/>
  </p:clrMapOvr>
  <mc:AlternateContent xmlns:mc="http://schemas.openxmlformats.org/markup-compatibility/2006" xmlns:p14="http://schemas.microsoft.com/office/powerpoint/2010/main">
    <mc:Choice Requires="p14">
      <p:transition p14:dur="20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2" presetClass="entr" presetSubtype="8" fill="hold" grpId="0" nodeType="withEffect">
                                  <p:stCondLst>
                                    <p:cond delay="0"/>
                                  </p:stCondLst>
                                  <p:iterate type="lt">
                                    <p:tmPct val="10000"/>
                                  </p:iterate>
                                  <p:childTnLst>
                                    <p:set>
                                      <p:cBhvr>
                                        <p:cTn id="8" dur="1" fill="hold">
                                          <p:stCondLst>
                                            <p:cond delay="0"/>
                                          </p:stCondLst>
                                        </p:cTn>
                                        <p:tgtEl>
                                          <p:spTgt spid="16"/>
                                        </p:tgtEl>
                                        <p:attrNameLst>
                                          <p:attrName>style.visibility</p:attrName>
                                        </p:attrNameLst>
                                      </p:cBhvr>
                                      <p:to>
                                        <p:strVal val="visible"/>
                                      </p:to>
                                    </p:set>
                                    <p:anim calcmode="lin" valueType="num">
                                      <p:cBhvr additive="base">
                                        <p:cTn id="9" dur="100"/>
                                        <p:tgtEl>
                                          <p:spTgt spid="16"/>
                                        </p:tgtEl>
                                        <p:attrNameLst>
                                          <p:attrName>ppt_x</p:attrName>
                                        </p:attrNameLst>
                                      </p:cBhvr>
                                      <p:tavLst>
                                        <p:tav tm="0">
                                          <p:val>
                                            <p:strVal val="#ppt_x-#ppt_w*1.125000"/>
                                          </p:val>
                                        </p:tav>
                                        <p:tav tm="100000">
                                          <p:val>
                                            <p:strVal val="#ppt_x"/>
                                          </p:val>
                                        </p:tav>
                                      </p:tavLst>
                                    </p:anim>
                                    <p:animEffect transition="in" filter="wipe(right)">
                                      <p:cBhvr>
                                        <p:cTn id="10" dur="100"/>
                                        <p:tgtEl>
                                          <p:spTgt spid="16"/>
                                        </p:tgtEl>
                                      </p:cBhvr>
                                    </p:animEffect>
                                  </p:childTnLst>
                                </p:cTn>
                              </p:par>
                              <p:par>
                                <p:cTn id="11" presetID="10"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300"/>
                                        <p:tgtEl>
                                          <p:spTgt spid="15"/>
                                        </p:tgtEl>
                                      </p:cBhvr>
                                    </p:animEffect>
                                  </p:childTnLst>
                                </p:cTn>
                              </p:par>
                            </p:childTnLst>
                          </p:cTn>
                        </p:par>
                        <p:par>
                          <p:cTn id="14" fill="hold">
                            <p:stCondLst>
                              <p:cond delay="1300"/>
                            </p:stCondLst>
                            <p:childTnLst>
                              <p:par>
                                <p:cTn id="15" presetID="1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
                                        <p:tgtEl>
                                          <p:spTgt spid="2"/>
                                        </p:tgtEl>
                                        <p:attrNameLst>
                                          <p:attrName>ppt_x</p:attrName>
                                        </p:attrNameLst>
                                      </p:cBhvr>
                                      <p:tavLst>
                                        <p:tav tm="0">
                                          <p:val>
                                            <p:strVal val="#ppt_x+#ppt_w*1.125000"/>
                                          </p:val>
                                        </p:tav>
                                        <p:tav tm="100000">
                                          <p:val>
                                            <p:strVal val="#ppt_x"/>
                                          </p:val>
                                        </p:tav>
                                      </p:tavLst>
                                    </p:anim>
                                    <p:animEffect transition="in" filter="wipe(left)">
                                      <p:cBhvr>
                                        <p:cTn id="18" dur="1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
                                        <p:tgtEl>
                                          <p:spTgt spid="18"/>
                                        </p:tgtEl>
                                        <p:attrNameLst>
                                          <p:attrName>ppt_x</p:attrName>
                                        </p:attrNameLst>
                                      </p:cBhvr>
                                      <p:tavLst>
                                        <p:tav tm="0">
                                          <p:val>
                                            <p:strVal val="#ppt_x+#ppt_w*1.125000"/>
                                          </p:val>
                                        </p:tav>
                                        <p:tav tm="100000">
                                          <p:val>
                                            <p:strVal val="#ppt_x"/>
                                          </p:val>
                                        </p:tav>
                                      </p:tavLst>
                                    </p:anim>
                                    <p:animEffect transition="in" filter="wipe(left)">
                                      <p:cBhvr>
                                        <p:cTn id="24" dur="100"/>
                                        <p:tgtEl>
                                          <p:spTgt spid="18"/>
                                        </p:tgtEl>
                                      </p:cBhvr>
                                    </p:animEffect>
                                  </p:childTnLst>
                                </p:cTn>
                              </p:par>
                              <p:par>
                                <p:cTn id="25" presetID="12" presetClass="exit" presetSubtype="8" fill="hold" nodeType="withEffect">
                                  <p:stCondLst>
                                    <p:cond delay="0"/>
                                  </p:stCondLst>
                                  <p:childTnLst>
                                    <p:anim calcmode="lin" valueType="num">
                                      <p:cBhvr additive="base">
                                        <p:cTn id="26" dur="100"/>
                                        <p:tgtEl>
                                          <p:spTgt spid="2"/>
                                        </p:tgtEl>
                                        <p:attrNameLst>
                                          <p:attrName>ppt_x</p:attrName>
                                        </p:attrNameLst>
                                      </p:cBhvr>
                                      <p:tavLst>
                                        <p:tav tm="0">
                                          <p:val>
                                            <p:strVal val="#ppt_x"/>
                                          </p:val>
                                        </p:tav>
                                        <p:tav tm="100000">
                                          <p:val>
                                            <p:strVal val="#ppt_x-#ppt_w*1.125000"/>
                                          </p:val>
                                        </p:tav>
                                      </p:tavLst>
                                    </p:anim>
                                    <p:animEffect transition="out" filter="wipe(left)">
                                      <p:cBhvr>
                                        <p:cTn id="27" dur="100"/>
                                        <p:tgtEl>
                                          <p:spTgt spid="2"/>
                                        </p:tgtEl>
                                      </p:cBhvr>
                                    </p:animEffect>
                                    <p:set>
                                      <p:cBhvr>
                                        <p:cTn id="28" dur="1" fill="hold">
                                          <p:stCondLst>
                                            <p:cond delay="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100"/>
                                        <p:tgtEl>
                                          <p:spTgt spid="19"/>
                                        </p:tgtEl>
                                        <p:attrNameLst>
                                          <p:attrName>ppt_x</p:attrName>
                                        </p:attrNameLst>
                                      </p:cBhvr>
                                      <p:tavLst>
                                        <p:tav tm="0">
                                          <p:val>
                                            <p:strVal val="#ppt_x+#ppt_w*1.125000"/>
                                          </p:val>
                                        </p:tav>
                                        <p:tav tm="100000">
                                          <p:val>
                                            <p:strVal val="#ppt_x"/>
                                          </p:val>
                                        </p:tav>
                                      </p:tavLst>
                                    </p:anim>
                                    <p:animEffect transition="in" filter="wipe(left)">
                                      <p:cBhvr>
                                        <p:cTn id="34" dur="100"/>
                                        <p:tgtEl>
                                          <p:spTgt spid="19"/>
                                        </p:tgtEl>
                                      </p:cBhvr>
                                    </p:animEffect>
                                  </p:childTnLst>
                                </p:cTn>
                              </p:par>
                              <p:par>
                                <p:cTn id="35" presetID="12" presetClass="exit" presetSubtype="8" fill="hold" nodeType="withEffect">
                                  <p:stCondLst>
                                    <p:cond delay="0"/>
                                  </p:stCondLst>
                                  <p:childTnLst>
                                    <p:anim calcmode="lin" valueType="num">
                                      <p:cBhvr additive="base">
                                        <p:cTn id="36" dur="100"/>
                                        <p:tgtEl>
                                          <p:spTgt spid="18"/>
                                        </p:tgtEl>
                                        <p:attrNameLst>
                                          <p:attrName>ppt_x</p:attrName>
                                        </p:attrNameLst>
                                      </p:cBhvr>
                                      <p:tavLst>
                                        <p:tav tm="0">
                                          <p:val>
                                            <p:strVal val="#ppt_x"/>
                                          </p:val>
                                        </p:tav>
                                        <p:tav tm="100000">
                                          <p:val>
                                            <p:strVal val="#ppt_x-#ppt_w*1.125000"/>
                                          </p:val>
                                        </p:tav>
                                      </p:tavLst>
                                    </p:anim>
                                    <p:animEffect transition="out" filter="wipe(left)">
                                      <p:cBhvr>
                                        <p:cTn id="37" dur="100"/>
                                        <p:tgtEl>
                                          <p:spTgt spid="18"/>
                                        </p:tgtEl>
                                      </p:cBhvr>
                                    </p:animEffect>
                                    <p:set>
                                      <p:cBhvr>
                                        <p:cTn id="38" dur="1" fill="hold">
                                          <p:stCondLst>
                                            <p:cond delay="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88" y="1"/>
            <a:ext cx="12188824" cy="6857998"/>
          </a:xfrm>
          <a:prstGeom prst="rect">
            <a:avLst/>
          </a:prstGeom>
        </p:spPr>
      </p:pic>
      <p:sp>
        <p:nvSpPr>
          <p:cNvPr id="23" name="Content Placeholder 2"/>
          <p:cNvSpPr txBox="1">
            <a:spLocks/>
          </p:cNvSpPr>
          <p:nvPr/>
        </p:nvSpPr>
        <p:spPr>
          <a:xfrm>
            <a:off x="1588" y="1136698"/>
            <a:ext cx="6098519" cy="5721303"/>
          </a:xfrm>
          <a:prstGeom prst="rect">
            <a:avLst/>
          </a:prstGeom>
          <a:solidFill>
            <a:schemeClr val="accent2">
              <a:lumMod val="20000"/>
              <a:lumOff val="80000"/>
              <a:alpha val="80000"/>
            </a:schemeClr>
          </a:solidFill>
        </p:spPr>
        <p:txBody>
          <a:bodyPr lIns="914400" tIns="228600" rIns="457200" bIns="228600" anchor="ctr" anchorCtr="0">
            <a:normAutofit/>
          </a:bodyPr>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120000"/>
              </a:lnSpc>
              <a:buClr>
                <a:srgbClr val="0099D8"/>
              </a:buClr>
            </a:pPr>
            <a:endParaRPr lang="en-US" sz="2000" dirty="0"/>
          </a:p>
        </p:txBody>
      </p:sp>
      <p:grpSp>
        <p:nvGrpSpPr>
          <p:cNvPr id="24" name="Group 23"/>
          <p:cNvGrpSpPr/>
          <p:nvPr/>
        </p:nvGrpSpPr>
        <p:grpSpPr>
          <a:xfrm>
            <a:off x="1588" y="276832"/>
            <a:ext cx="12188825" cy="859864"/>
            <a:chOff x="-1" y="276832"/>
            <a:chExt cx="12188825" cy="859864"/>
          </a:xfrm>
        </p:grpSpPr>
        <p:sp>
          <p:nvSpPr>
            <p:cNvPr id="25" name="Content Placeholder 2"/>
            <p:cNvSpPr txBox="1">
              <a:spLocks/>
            </p:cNvSpPr>
            <p:nvPr/>
          </p:nvSpPr>
          <p:spPr>
            <a:xfrm>
              <a:off x="-1" y="322551"/>
              <a:ext cx="12188825" cy="814145"/>
            </a:xfrm>
            <a:prstGeom prst="rect">
              <a:avLst/>
            </a:prstGeom>
            <a:solidFill>
              <a:srgbClr val="FFFFFF">
                <a:alpha val="90000"/>
              </a:srgbClr>
            </a:solidFill>
          </p:spPr>
          <p:txBody>
            <a:bodyPr lIns="1828800" tIns="0" rIns="0" bIns="0" anchor="ctr" anchorCtr="0"/>
            <a:lstStyle>
              <a:lvl1pPr marL="457120" indent="-457120" algn="l" defTabSz="609493" rtl="0" eaLnBrk="1" fontAlgn="base" hangingPunct="1">
                <a:spcBef>
                  <a:spcPct val="20000"/>
                </a:spcBef>
                <a:spcAft>
                  <a:spcPts val="533"/>
                </a:spcAft>
                <a:buClr>
                  <a:schemeClr val="accent1"/>
                </a:buClr>
                <a:buFont typeface="Lucida Grande" charset="0"/>
                <a:buChar char="+"/>
                <a:defRPr sz="2700" kern="1200">
                  <a:solidFill>
                    <a:srgbClr val="000013"/>
                  </a:solidFill>
                  <a:latin typeface="Arial"/>
                  <a:ea typeface="ＭＳ Ｐゴシック" charset="0"/>
                  <a:cs typeface="Arial"/>
                </a:defRPr>
              </a:lvl1pPr>
              <a:lvl2pPr marL="990427" indent="-380933" algn="l" defTabSz="609493" rtl="0" eaLnBrk="1" fontAlgn="base" hangingPunct="1">
                <a:spcBef>
                  <a:spcPct val="20000"/>
                </a:spcBef>
                <a:spcAft>
                  <a:spcPts val="533"/>
                </a:spcAft>
                <a:buClr>
                  <a:schemeClr val="accent1"/>
                </a:buClr>
                <a:buFont typeface="Arial" charset="0"/>
                <a:buChar char="•"/>
                <a:defRPr kern="1200">
                  <a:solidFill>
                    <a:srgbClr val="635F6D"/>
                  </a:solidFill>
                  <a:latin typeface="Arial"/>
                  <a:ea typeface="ＭＳ Ｐゴシック" charset="0"/>
                  <a:cs typeface="Arial"/>
                </a:defRPr>
              </a:lvl2pPr>
              <a:lvl3pPr marL="1523733" indent="-304747" algn="l" defTabSz="609493" rtl="0" eaLnBrk="1" fontAlgn="base" hangingPunct="1">
                <a:spcBef>
                  <a:spcPct val="20000"/>
                </a:spcBef>
                <a:spcAft>
                  <a:spcPts val="533"/>
                </a:spcAft>
                <a:buClr>
                  <a:schemeClr val="accent1"/>
                </a:buClr>
                <a:buFont typeface="Arial" charset="0"/>
                <a:buChar char="•"/>
                <a:defRPr sz="2100" kern="1200">
                  <a:solidFill>
                    <a:srgbClr val="635F6D"/>
                  </a:solidFill>
                  <a:latin typeface="Arial"/>
                  <a:ea typeface="ＭＳ Ｐゴシック" charset="0"/>
                  <a:cs typeface="Arial"/>
                </a:defRPr>
              </a:lvl3pPr>
              <a:lvl4pPr marL="2133227" indent="-304747" algn="l" defTabSz="609493" rtl="0" eaLnBrk="1" fontAlgn="base" hangingPunct="1">
                <a:spcBef>
                  <a:spcPct val="20000"/>
                </a:spcBef>
                <a:spcAft>
                  <a:spcPts val="533"/>
                </a:spcAft>
                <a:buClr>
                  <a:schemeClr val="accent1"/>
                </a:buClr>
                <a:buFont typeface="Arial" charset="0"/>
                <a:buChar char="•"/>
                <a:defRPr sz="1900" kern="1200">
                  <a:solidFill>
                    <a:srgbClr val="635F6D"/>
                  </a:solidFill>
                  <a:latin typeface="Arial"/>
                  <a:ea typeface="ＭＳ Ｐゴシック" charset="0"/>
                  <a:cs typeface="Arial"/>
                </a:defRPr>
              </a:lvl4pPr>
              <a:lvl5pPr marL="2742720" indent="-304747" algn="l" defTabSz="609493" rtl="0" eaLnBrk="1" fontAlgn="base" hangingPunct="1">
                <a:spcBef>
                  <a:spcPct val="20000"/>
                </a:spcBef>
                <a:spcAft>
                  <a:spcPts val="533"/>
                </a:spcAft>
                <a:buClr>
                  <a:schemeClr val="accent1"/>
                </a:buClr>
                <a:buFont typeface="Arial" charset="0"/>
                <a:buChar char="•"/>
                <a:defRPr sz="1600" kern="1200">
                  <a:solidFill>
                    <a:srgbClr val="635F6D"/>
                  </a:solidFill>
                  <a:latin typeface="Arial"/>
                  <a:ea typeface="ＭＳ Ｐゴシック" charset="0"/>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600"/>
                </a:spcBef>
                <a:spcAft>
                  <a:spcPts val="600"/>
                </a:spcAft>
                <a:buClr>
                  <a:srgbClr val="0099D8"/>
                </a:buClr>
                <a:buNone/>
              </a:pPr>
              <a:r>
                <a:rPr lang="en-US" sz="2800" dirty="0">
                  <a:solidFill>
                    <a:srgbClr val="0099D8"/>
                  </a:solidFill>
                </a:rPr>
                <a:t>Room Preview &amp; Wayfinding</a:t>
              </a:r>
            </a:p>
          </p:txBody>
        </p:sp>
        <p:sp>
          <p:nvSpPr>
            <p:cNvPr id="26" name="Rectangle 25"/>
            <p:cNvSpPr/>
            <p:nvPr/>
          </p:nvSpPr>
          <p:spPr>
            <a:xfrm>
              <a:off x="-1" y="276832"/>
              <a:ext cx="1218882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93" fontAlgn="base">
                <a:spcBef>
                  <a:spcPct val="0"/>
                </a:spcBef>
                <a:spcAft>
                  <a:spcPct val="0"/>
                </a:spcAft>
              </a:pPr>
              <a:endParaRPr lang="en-US" dirty="0">
                <a:solidFill>
                  <a:srgbClr val="FFFFFF"/>
                </a:solidFill>
              </a:endParaRPr>
            </a:p>
          </p:txBody>
        </p:sp>
      </p:grpSp>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214" y="78221"/>
            <a:ext cx="1337908" cy="133790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9403" y="2895400"/>
            <a:ext cx="680720" cy="680720"/>
          </a:xfrm>
          <a:prstGeom prst="rect">
            <a:avLst/>
          </a:prstGeom>
        </p:spPr>
      </p:pic>
      <p:sp>
        <p:nvSpPr>
          <p:cNvPr id="16" name="TextBox 15"/>
          <p:cNvSpPr txBox="1"/>
          <p:nvPr/>
        </p:nvSpPr>
        <p:spPr>
          <a:xfrm>
            <a:off x="1762960" y="3045429"/>
            <a:ext cx="1253869" cy="461665"/>
          </a:xfrm>
          <a:prstGeom prst="rect">
            <a:avLst/>
          </a:prstGeom>
          <a:noFill/>
        </p:spPr>
        <p:txBody>
          <a:bodyPr wrap="none" rtlCol="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Location</a:t>
            </a:r>
            <a:endParaRPr lang="en-US" sz="2000" b="1" dirty="0">
              <a:solidFill>
                <a:srgbClr val="000013"/>
              </a:solidFill>
              <a:ea typeface="ＭＳ Ｐゴシック" charset="0"/>
              <a:cs typeface="Arial"/>
            </a:endParaRPr>
          </a:p>
        </p:txBody>
      </p:sp>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9403" y="3779887"/>
            <a:ext cx="680720" cy="680720"/>
          </a:xfrm>
          <a:prstGeom prst="rect">
            <a:avLst/>
          </a:prstGeom>
        </p:spPr>
      </p:pic>
      <p:sp>
        <p:nvSpPr>
          <p:cNvPr id="17" name="TextBox 16"/>
          <p:cNvSpPr txBox="1"/>
          <p:nvPr/>
        </p:nvSpPr>
        <p:spPr>
          <a:xfrm>
            <a:off x="1762958" y="3900391"/>
            <a:ext cx="2648482" cy="461665"/>
          </a:xfrm>
          <a:prstGeom prst="rect">
            <a:avLst/>
          </a:prstGeom>
          <a:noFill/>
        </p:spPr>
        <p:txBody>
          <a:bodyPr wrap="none" rtlCol="0" anchor="ctr" anchorCtr="0">
            <a:spAutoFit/>
          </a:bodyPr>
          <a:lstStyle/>
          <a:p>
            <a:pPr defTabSz="609493" fontAlgn="base">
              <a:lnSpc>
                <a:spcPct val="120000"/>
              </a:lnSpc>
              <a:spcBef>
                <a:spcPts val="2500"/>
              </a:spcBef>
              <a:spcAft>
                <a:spcPts val="2500"/>
              </a:spcAft>
            </a:pPr>
            <a:r>
              <a:rPr lang="en-US" sz="2000" b="1" dirty="0">
                <a:solidFill>
                  <a:srgbClr val="000013"/>
                </a:solidFill>
                <a:ea typeface="ＭＳ Ｐゴシック" charset="0"/>
                <a:cs typeface="Arial"/>
              </a:rPr>
              <a:t>Room Photo Gallery</a:t>
            </a:r>
            <a:endParaRPr lang="en-US" sz="2000" b="1" dirty="0">
              <a:solidFill>
                <a:srgbClr val="000013"/>
              </a:solidFill>
              <a:ea typeface="ＭＳ Ｐゴシック" charset="0"/>
              <a:cs typeface="Arial"/>
            </a:endParaRPr>
          </a:p>
        </p:txBody>
      </p:sp>
      <p:pic>
        <p:nvPicPr>
          <p:cNvPr id="28" name="Picture 27" descr="crestron_logo_black_rgb.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57525" y="6262624"/>
            <a:ext cx="2564769" cy="29494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40903" y="1552154"/>
            <a:ext cx="2505608" cy="5164738"/>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40903" y="1552153"/>
            <a:ext cx="2505608" cy="516474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0904" y="1552154"/>
            <a:ext cx="2505607" cy="5164738"/>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9556" y="2615198"/>
            <a:ext cx="2170556" cy="18538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14481" y="2615198"/>
            <a:ext cx="2163836" cy="1853897"/>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14480" y="2615197"/>
            <a:ext cx="2163836" cy="1853896"/>
          </a:xfrm>
          <a:prstGeom prst="rect">
            <a:avLst/>
          </a:prstGeom>
        </p:spPr>
      </p:pic>
    </p:spTree>
    <p:extLst>
      <p:ext uri="{BB962C8B-B14F-4D97-AF65-F5344CB8AC3E}">
        <p14:creationId xmlns:p14="http://schemas.microsoft.com/office/powerpoint/2010/main" val="1425047080"/>
      </p:ext>
    </p:extLst>
  </p:cSld>
  <p:clrMapOvr>
    <a:masterClrMapping/>
  </p:clrMapOvr>
  <mc:AlternateContent xmlns:mc="http://schemas.openxmlformats.org/markup-compatibility/2006" xmlns:p14="http://schemas.microsoft.com/office/powerpoint/2010/main">
    <mc:Choice Requires="p14">
      <p:transition p14:dur="20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2" presetClass="entr" presetSubtype="8" fill="hold" grpId="0" nodeType="withEffect">
                                  <p:stCondLst>
                                    <p:cond delay="0"/>
                                  </p:stCondLst>
                                  <p:iterate type="lt">
                                    <p:tmPct val="10000"/>
                                  </p:iterate>
                                  <p:childTnLst>
                                    <p:set>
                                      <p:cBhvr>
                                        <p:cTn id="8" dur="1" fill="hold">
                                          <p:stCondLst>
                                            <p:cond delay="0"/>
                                          </p:stCondLst>
                                        </p:cTn>
                                        <p:tgtEl>
                                          <p:spTgt spid="17"/>
                                        </p:tgtEl>
                                        <p:attrNameLst>
                                          <p:attrName>style.visibility</p:attrName>
                                        </p:attrNameLst>
                                      </p:cBhvr>
                                      <p:to>
                                        <p:strVal val="visible"/>
                                      </p:to>
                                    </p:set>
                                    <p:anim calcmode="lin" valueType="num">
                                      <p:cBhvr additive="base">
                                        <p:cTn id="9" dur="100"/>
                                        <p:tgtEl>
                                          <p:spTgt spid="17"/>
                                        </p:tgtEl>
                                        <p:attrNameLst>
                                          <p:attrName>ppt_x</p:attrName>
                                        </p:attrNameLst>
                                      </p:cBhvr>
                                      <p:tavLst>
                                        <p:tav tm="0">
                                          <p:val>
                                            <p:strVal val="#ppt_x-#ppt_w*1.125000"/>
                                          </p:val>
                                        </p:tav>
                                        <p:tav tm="100000">
                                          <p:val>
                                            <p:strVal val="#ppt_x"/>
                                          </p:val>
                                        </p:tav>
                                      </p:tavLst>
                                    </p:anim>
                                    <p:animEffect transition="in" filter="wipe(right)">
                                      <p:cBhvr>
                                        <p:cTn id="10" dur="100"/>
                                        <p:tgtEl>
                                          <p:spTgt spid="17"/>
                                        </p:tgtEl>
                                      </p:cBhvr>
                                    </p:animEffect>
                                  </p:childTnLst>
                                </p:cTn>
                              </p:par>
                            </p:childTnLst>
                          </p:cTn>
                        </p:par>
                        <p:par>
                          <p:cTn id="11" fill="hold">
                            <p:stCondLst>
                              <p:cond delay="250"/>
                            </p:stCondLst>
                            <p:childTnLst>
                              <p:par>
                                <p:cTn id="12" presetID="12" presetClass="entr" presetSubtype="2"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
                                        <p:tgtEl>
                                          <p:spTgt spid="21"/>
                                        </p:tgtEl>
                                        <p:attrNameLst>
                                          <p:attrName>ppt_x</p:attrName>
                                        </p:attrNameLst>
                                      </p:cBhvr>
                                      <p:tavLst>
                                        <p:tav tm="0">
                                          <p:val>
                                            <p:strVal val="#ppt_x+#ppt_w*1.125000"/>
                                          </p:val>
                                        </p:tav>
                                        <p:tav tm="100000">
                                          <p:val>
                                            <p:strVal val="#ppt_x"/>
                                          </p:val>
                                        </p:tav>
                                      </p:tavLst>
                                    </p:anim>
                                    <p:animEffect transition="in" filter="wipe(left)">
                                      <p:cBhvr>
                                        <p:cTn id="15" dur="100"/>
                                        <p:tgtEl>
                                          <p:spTgt spid="21"/>
                                        </p:tgtEl>
                                      </p:cBhvr>
                                    </p:animEffect>
                                  </p:childTnLst>
                                </p:cTn>
                              </p:par>
                              <p:par>
                                <p:cTn id="16" presetID="12" presetClass="exit" presetSubtype="8" fill="hold" nodeType="withEffect">
                                  <p:stCondLst>
                                    <p:cond delay="0"/>
                                  </p:stCondLst>
                                  <p:childTnLst>
                                    <p:anim calcmode="lin" valueType="num">
                                      <p:cBhvr additive="base">
                                        <p:cTn id="17" dur="100"/>
                                        <p:tgtEl>
                                          <p:spTgt spid="19"/>
                                        </p:tgtEl>
                                        <p:attrNameLst>
                                          <p:attrName>ppt_x</p:attrName>
                                        </p:attrNameLst>
                                      </p:cBhvr>
                                      <p:tavLst>
                                        <p:tav tm="0">
                                          <p:val>
                                            <p:strVal val="#ppt_x"/>
                                          </p:val>
                                        </p:tav>
                                        <p:tav tm="100000">
                                          <p:val>
                                            <p:strVal val="#ppt_x-#ppt_w*1.125000"/>
                                          </p:val>
                                        </p:tav>
                                      </p:tavLst>
                                    </p:anim>
                                    <p:animEffect transition="out" filter="wipe(left)">
                                      <p:cBhvr>
                                        <p:cTn id="18" dur="100"/>
                                        <p:tgtEl>
                                          <p:spTgt spid="19"/>
                                        </p:tgtEl>
                                      </p:cBhvr>
                                    </p:animEffect>
                                    <p:set>
                                      <p:cBhvr>
                                        <p:cTn id="19" dur="1" fill="hold">
                                          <p:stCondLst>
                                            <p:cond delay="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100"/>
                                        <p:tgtEl>
                                          <p:spTgt spid="22"/>
                                        </p:tgtEl>
                                        <p:attrNameLst>
                                          <p:attrName>ppt_x</p:attrName>
                                        </p:attrNameLst>
                                      </p:cBhvr>
                                      <p:tavLst>
                                        <p:tav tm="0">
                                          <p:val>
                                            <p:strVal val="#ppt_x+#ppt_w*1.125000"/>
                                          </p:val>
                                        </p:tav>
                                        <p:tav tm="100000">
                                          <p:val>
                                            <p:strVal val="#ppt_x"/>
                                          </p:val>
                                        </p:tav>
                                      </p:tavLst>
                                    </p:anim>
                                    <p:animEffect transition="in" filter="wipe(left)">
                                      <p:cBhvr>
                                        <p:cTn id="25" dur="100"/>
                                        <p:tgtEl>
                                          <p:spTgt spid="22"/>
                                        </p:tgtEl>
                                      </p:cBhvr>
                                    </p:animEffect>
                                  </p:childTnLst>
                                </p:cTn>
                              </p:par>
                              <p:par>
                                <p:cTn id="26" presetID="12" presetClass="exit" presetSubtype="8" fill="hold" nodeType="withEffect">
                                  <p:stCondLst>
                                    <p:cond delay="0"/>
                                  </p:stCondLst>
                                  <p:childTnLst>
                                    <p:anim calcmode="lin" valueType="num">
                                      <p:cBhvr additive="base">
                                        <p:cTn id="27" dur="10"/>
                                        <p:tgtEl>
                                          <p:spTgt spid="21"/>
                                        </p:tgtEl>
                                        <p:attrNameLst>
                                          <p:attrName>ppt_x</p:attrName>
                                        </p:attrNameLst>
                                      </p:cBhvr>
                                      <p:tavLst>
                                        <p:tav tm="0">
                                          <p:val>
                                            <p:strVal val="#ppt_x"/>
                                          </p:val>
                                        </p:tav>
                                        <p:tav tm="100000">
                                          <p:val>
                                            <p:strVal val="#ppt_x-#ppt_w*1.125000"/>
                                          </p:val>
                                        </p:tav>
                                      </p:tavLst>
                                    </p:anim>
                                    <p:animEffect transition="out" filter="wipe(left)">
                                      <p:cBhvr>
                                        <p:cTn id="28" dur="10"/>
                                        <p:tgtEl>
                                          <p:spTgt spid="21"/>
                                        </p:tgtEl>
                                      </p:cBhvr>
                                    </p:animEffect>
                                    <p:set>
                                      <p:cBhvr>
                                        <p:cTn id="29" dur="1" fill="hold">
                                          <p:stCondLst>
                                            <p:cond delay="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Crestron_PPT_Template_2016">
  <a:themeElements>
    <a:clrScheme name="Custom 1">
      <a:dk1>
        <a:srgbClr val="000013"/>
      </a:dk1>
      <a:lt1>
        <a:srgbClr val="FFFFFF"/>
      </a:lt1>
      <a:dk2>
        <a:srgbClr val="1F497D"/>
      </a:dk2>
      <a:lt2>
        <a:srgbClr val="FFFFFF"/>
      </a:lt2>
      <a:accent1>
        <a:srgbClr val="0099D8"/>
      </a:accent1>
      <a:accent2>
        <a:srgbClr val="635F6D"/>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1052</Words>
  <Application>Microsoft Office PowerPoint</Application>
  <PresentationFormat>Widescreen</PresentationFormat>
  <Paragraphs>117</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Arial</vt:lpstr>
      <vt:lpstr>Calibri</vt:lpstr>
      <vt:lpstr>HelveticaNeueLT Std Lt Ext</vt:lpstr>
      <vt:lpstr>Lucida Grande</vt:lpstr>
      <vt:lpstr>Crestron_PPT_Template_2016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Crestron Electronics,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Mason</dc:creator>
  <cp:lastModifiedBy>Lisa Mason</cp:lastModifiedBy>
  <cp:revision>1</cp:revision>
  <dcterms:created xsi:type="dcterms:W3CDTF">2016-08-10T13:35:51Z</dcterms:created>
  <dcterms:modified xsi:type="dcterms:W3CDTF">2016-08-10T13:36:32Z</dcterms:modified>
</cp:coreProperties>
</file>